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741" r:id="rId2"/>
    <p:sldId id="2742" r:id="rId3"/>
    <p:sldId id="2743" r:id="rId4"/>
    <p:sldId id="256" r:id="rId5"/>
    <p:sldId id="2733" r:id="rId6"/>
    <p:sldId id="2732" r:id="rId7"/>
    <p:sldId id="2731" r:id="rId8"/>
    <p:sldId id="1892" r:id="rId9"/>
    <p:sldId id="2737" r:id="rId10"/>
    <p:sldId id="1894" r:id="rId11"/>
    <p:sldId id="1895" r:id="rId12"/>
    <p:sldId id="1897" r:id="rId13"/>
    <p:sldId id="1896" r:id="rId14"/>
    <p:sldId id="1899" r:id="rId15"/>
    <p:sldId id="1999" r:id="rId16"/>
    <p:sldId id="1863" r:id="rId17"/>
    <p:sldId id="1876" r:id="rId18"/>
    <p:sldId id="1877" r:id="rId19"/>
    <p:sldId id="1864" r:id="rId20"/>
    <p:sldId id="1862" r:id="rId21"/>
    <p:sldId id="1860" r:id="rId22"/>
    <p:sldId id="2002" r:id="rId23"/>
    <p:sldId id="2003" r:id="rId24"/>
    <p:sldId id="1872" r:id="rId25"/>
    <p:sldId id="2008" r:id="rId26"/>
    <p:sldId id="2007" r:id="rId27"/>
    <p:sldId id="2738" r:id="rId28"/>
    <p:sldId id="2739" r:id="rId29"/>
    <p:sldId id="2740" r:id="rId30"/>
    <p:sldId id="1488" r:id="rId31"/>
    <p:sldId id="2631" r:id="rId32"/>
    <p:sldId id="2632" r:id="rId33"/>
    <p:sldId id="2633" r:id="rId34"/>
    <p:sldId id="2634" r:id="rId35"/>
    <p:sldId id="2635" r:id="rId36"/>
    <p:sldId id="2636" r:id="rId37"/>
    <p:sldId id="2637" r:id="rId38"/>
    <p:sldId id="2640" r:id="rId39"/>
    <p:sldId id="2641" r:id="rId40"/>
    <p:sldId id="2638" r:id="rId41"/>
    <p:sldId id="2643" r:id="rId42"/>
    <p:sldId id="2618" r:id="rId43"/>
    <p:sldId id="2624" r:id="rId44"/>
    <p:sldId id="2625" r:id="rId45"/>
    <p:sldId id="2626" r:id="rId46"/>
    <p:sldId id="2627" r:id="rId47"/>
    <p:sldId id="2628" r:id="rId48"/>
    <p:sldId id="2629" r:id="rId49"/>
    <p:sldId id="358" r:id="rId50"/>
    <p:sldId id="2653" r:id="rId51"/>
    <p:sldId id="2654" r:id="rId52"/>
    <p:sldId id="2662" r:id="rId53"/>
    <p:sldId id="2663" r:id="rId54"/>
    <p:sldId id="2655" r:id="rId55"/>
    <p:sldId id="2744" r:id="rId56"/>
    <p:sldId id="2745" r:id="rId57"/>
    <p:sldId id="1777" r:id="rId58"/>
    <p:sldId id="2646" r:id="rId59"/>
    <p:sldId id="2749" r:id="rId60"/>
    <p:sldId id="2750" r:id="rId61"/>
    <p:sldId id="2751" r:id="rId62"/>
    <p:sldId id="2645" r:id="rId63"/>
    <p:sldId id="2647" r:id="rId64"/>
    <p:sldId id="2648" r:id="rId65"/>
    <p:sldId id="2652" r:id="rId66"/>
    <p:sldId id="2664" r:id="rId67"/>
    <p:sldId id="2666" r:id="rId68"/>
    <p:sldId id="2667" r:id="rId69"/>
    <p:sldId id="2668" r:id="rId70"/>
    <p:sldId id="2671" r:id="rId71"/>
    <p:sldId id="2649" r:id="rId72"/>
    <p:sldId id="2650" r:id="rId73"/>
    <p:sldId id="2651" r:id="rId74"/>
    <p:sldId id="2656" r:id="rId75"/>
    <p:sldId id="2658" r:id="rId76"/>
    <p:sldId id="2657" r:id="rId77"/>
    <p:sldId id="2661" r:id="rId78"/>
    <p:sldId id="1789" r:id="rId79"/>
    <p:sldId id="2659" r:id="rId80"/>
    <p:sldId id="2660" r:id="rId81"/>
    <p:sldId id="2673" r:id="rId82"/>
    <p:sldId id="2674" r:id="rId83"/>
    <p:sldId id="2675" r:id="rId84"/>
    <p:sldId id="2676" r:id="rId85"/>
    <p:sldId id="2677" r:id="rId86"/>
    <p:sldId id="1257" r:id="rId87"/>
    <p:sldId id="2678" r:id="rId88"/>
    <p:sldId id="2690" r:id="rId89"/>
    <p:sldId id="2691" r:id="rId90"/>
    <p:sldId id="2469" r:id="rId91"/>
    <p:sldId id="443" r:id="rId92"/>
    <p:sldId id="423" r:id="rId93"/>
    <p:sldId id="424" r:id="rId94"/>
    <p:sldId id="425" r:id="rId95"/>
    <p:sldId id="426" r:id="rId96"/>
    <p:sldId id="427" r:id="rId97"/>
    <p:sldId id="428" r:id="rId98"/>
    <p:sldId id="2683" r:id="rId99"/>
    <p:sldId id="2679" r:id="rId100"/>
    <p:sldId id="1152" r:id="rId101"/>
    <p:sldId id="2682" r:id="rId102"/>
    <p:sldId id="2692" r:id="rId103"/>
    <p:sldId id="2684" r:id="rId104"/>
    <p:sldId id="2693" r:id="rId105"/>
    <p:sldId id="2694" r:id="rId106"/>
    <p:sldId id="2695" r:id="rId107"/>
    <p:sldId id="2685" r:id="rId108"/>
    <p:sldId id="2717" r:id="rId109"/>
    <p:sldId id="2696" r:id="rId110"/>
    <p:sldId id="2698" r:id="rId111"/>
    <p:sldId id="2702" r:id="rId112"/>
    <p:sldId id="2703" r:id="rId113"/>
    <p:sldId id="2704" r:id="rId114"/>
    <p:sldId id="2706" r:id="rId115"/>
    <p:sldId id="2708" r:id="rId116"/>
    <p:sldId id="2709" r:id="rId117"/>
    <p:sldId id="2710" r:id="rId118"/>
    <p:sldId id="2711" r:id="rId119"/>
    <p:sldId id="2712" r:id="rId120"/>
    <p:sldId id="2713"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FF00"/>
    <a:srgbClr val="44DB58"/>
    <a:srgbClr val="FF40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488"/>
  </p:normalViewPr>
  <p:slideViewPr>
    <p:cSldViewPr snapToGrid="0">
      <p:cViewPr varScale="1">
        <p:scale>
          <a:sx n="68" d="100"/>
          <a:sy n="68" d="100"/>
        </p:scale>
        <p:origin x="1008" y="200"/>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What's your favorite animal so far?</a:t>
            </a:r>
          </a:p>
          <a:p>
            <a:r>
              <a:rPr lang="en-US"/>
              <a:t>https://www.polleverywhere.com/multiple_choice_polls/lwi7wQ72SqczqfzTj6Ob4?display_state=instructions&amp;activity_state=opened&amp;state=opened&amp;flow=Engagement&amp;onscreen=persist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949227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22242534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100</a:t>
            </a:fld>
            <a:endParaRPr lang="en-US"/>
          </a:p>
        </p:txBody>
      </p:sp>
    </p:spTree>
    <p:extLst>
      <p:ext uri="{BB962C8B-B14F-4D97-AF65-F5344CB8AC3E}">
        <p14:creationId xmlns:p14="http://schemas.microsoft.com/office/powerpoint/2010/main" val="35010360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101</a:t>
            </a:fld>
            <a:endParaRPr lang="en-US"/>
          </a:p>
        </p:txBody>
      </p:sp>
    </p:spTree>
    <p:extLst>
      <p:ext uri="{BB962C8B-B14F-4D97-AF65-F5344CB8AC3E}">
        <p14:creationId xmlns:p14="http://schemas.microsoft.com/office/powerpoint/2010/main" val="19497123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our data take the form of infectious case counts reporting to hospitals over time.</a:t>
            </a:r>
          </a:p>
          <a:p>
            <a:endParaRPr lang="en-US" dirty="0"/>
          </a:p>
          <a:p>
            <a:r>
              <a:rPr lang="en-US" dirty="0"/>
              <a:t>By adjusting our transmission rate such that our model projection of the number of infectious individuals best reproduces that witnessed in our data, we can project future epidemic trajectories</a:t>
            </a:r>
          </a:p>
        </p:txBody>
      </p:sp>
      <p:sp>
        <p:nvSpPr>
          <p:cNvPr id="4" name="Slide Number Placeholder 3"/>
          <p:cNvSpPr>
            <a:spLocks noGrp="1"/>
          </p:cNvSpPr>
          <p:nvPr>
            <p:ph type="sldNum" sz="quarter" idx="5"/>
          </p:nvPr>
        </p:nvSpPr>
        <p:spPr/>
        <p:txBody>
          <a:bodyPr/>
          <a:lstStyle/>
          <a:p>
            <a:fld id="{A8C508D1-CDDD-6445-AC0B-42415DA4AB68}" type="slidenum">
              <a:rPr lang="en-US" smtClean="0"/>
              <a:t>102</a:t>
            </a:fld>
            <a:endParaRPr lang="en-US"/>
          </a:p>
        </p:txBody>
      </p:sp>
    </p:spTree>
    <p:extLst>
      <p:ext uri="{BB962C8B-B14F-4D97-AF65-F5344CB8AC3E}">
        <p14:creationId xmlns:p14="http://schemas.microsoft.com/office/powerpoint/2010/main" val="18820410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7737388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17448059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7304122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0829264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107</a:t>
            </a:fld>
            <a:endParaRPr lang="en-US"/>
          </a:p>
        </p:txBody>
      </p:sp>
    </p:spTree>
    <p:extLst>
      <p:ext uri="{BB962C8B-B14F-4D97-AF65-F5344CB8AC3E}">
        <p14:creationId xmlns:p14="http://schemas.microsoft.com/office/powerpoint/2010/main" val="1411837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108</a:t>
            </a:fld>
            <a:endParaRPr lang="en-US"/>
          </a:p>
        </p:txBody>
      </p:sp>
    </p:spTree>
    <p:extLst>
      <p:ext uri="{BB962C8B-B14F-4D97-AF65-F5344CB8AC3E}">
        <p14:creationId xmlns:p14="http://schemas.microsoft.com/office/powerpoint/2010/main" val="3035530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12360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27942442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21191952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8356900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20464111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34365929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88100835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17494256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9363624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12675269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14721067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3905816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a:t>
            </a:fld>
            <a:endParaRPr lang="en-US"/>
          </a:p>
        </p:txBody>
      </p:sp>
    </p:spTree>
    <p:extLst>
      <p:ext uri="{BB962C8B-B14F-4D97-AF65-F5344CB8AC3E}">
        <p14:creationId xmlns:p14="http://schemas.microsoft.com/office/powerpoint/2010/main" val="2992030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2754652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13</a:t>
            </a:fld>
            <a:endParaRPr lang="en-US"/>
          </a:p>
        </p:txBody>
      </p:sp>
    </p:spTree>
    <p:extLst>
      <p:ext uri="{BB962C8B-B14F-4D97-AF65-F5344CB8AC3E}">
        <p14:creationId xmlns:p14="http://schemas.microsoft.com/office/powerpoint/2010/main" val="549982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14</a:t>
            </a:fld>
            <a:endParaRPr lang="en-US"/>
          </a:p>
        </p:txBody>
      </p:sp>
    </p:spTree>
    <p:extLst>
      <p:ext uri="{BB962C8B-B14F-4D97-AF65-F5344CB8AC3E}">
        <p14:creationId xmlns:p14="http://schemas.microsoft.com/office/powerpoint/2010/main" val="396662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Gause</a:t>
            </a:r>
            <a:r>
              <a:rPr lang="en-US" dirty="0"/>
              <a:t>, Soviet biologist who experimentally demonstrated competitive exclusion in </a:t>
            </a:r>
            <a:r>
              <a:rPr lang="en-US" dirty="0" err="1"/>
              <a:t>Lotka</a:t>
            </a:r>
            <a:r>
              <a:rPr lang="en-US" dirty="0"/>
              <a:t> Volterra</a:t>
            </a:r>
          </a:p>
          <a:p>
            <a:r>
              <a:rPr lang="en-US" dirty="0"/>
              <a:t>In paramecium (eukaryotic, unicellular ciliates)	</a:t>
            </a:r>
          </a:p>
        </p:txBody>
      </p:sp>
      <p:sp>
        <p:nvSpPr>
          <p:cNvPr id="4" name="Slide Number Placeholder 3"/>
          <p:cNvSpPr>
            <a:spLocks noGrp="1"/>
          </p:cNvSpPr>
          <p:nvPr>
            <p:ph type="sldNum" sz="quarter" idx="5"/>
          </p:nvPr>
        </p:nvSpPr>
        <p:spPr/>
        <p:txBody>
          <a:bodyPr/>
          <a:lstStyle/>
          <a:p>
            <a:fld id="{AFE3B80E-16FB-5147-84AD-5036D4EA0A38}" type="slidenum">
              <a:rPr lang="en-US" smtClean="0"/>
              <a:t>15</a:t>
            </a:fld>
            <a:endParaRPr lang="en-US"/>
          </a:p>
        </p:txBody>
      </p:sp>
    </p:spTree>
    <p:extLst>
      <p:ext uri="{BB962C8B-B14F-4D97-AF65-F5344CB8AC3E}">
        <p14:creationId xmlns:p14="http://schemas.microsoft.com/office/powerpoint/2010/main" val="384514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3944932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214352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(remember metapopulations!</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2217326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164025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What's your favorite animal so far?</a:t>
            </a:r>
          </a:p>
          <a:p>
            <a:r>
              <a:rPr lang="en-US"/>
              <a:t>https://www.polleverywhere.com/multiple_choice_polls/lwi7wQ72SqczqfzTj6Ob4?display_state=chart&amp;activity_state=opened&amp;state=opened&amp;flow=Engagement&amp;onscreen=persist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35168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species of warbler</a:t>
            </a:r>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4026738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568622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2832609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83553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1819792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1902524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2914202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"Complete competitors cannot coexist" unless:</a:t>
            </a:r>
          </a:p>
          <a:p>
            <a:r>
              <a:rPr lang="en-US"/>
              <a:t>https://www.polleverywhere.com/multiple_choice_polls/BgMMKj22hmqEgIBzoysuF?display_state=instructions&amp;activity_state=opened&amp;state=opened&amp;flow=Instructor&amp;onscreen=persist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2361870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"Complete competitors cannot coexist" unless:</a:t>
            </a:r>
          </a:p>
          <a:p>
            <a:r>
              <a:rPr lang="en-US"/>
              <a:t>https://www.polleverywhere.com/multiple_choice_polls/BgMMKj22hmqEgIBzoysuF?display_state=chart&amp;activity_state=closed&amp;state=closed&amp;flow=Instructor&amp;onscreen=persist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4178573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1 "Complete competitors cannot coexist" unless:</a:t>
            </a:r>
          </a:p>
          <a:p>
            <a:r>
              <a:rPr lang="en-US"/>
              <a:t>https://www.polleverywhere.com/multiple_choice_polls/BgMMKj22hmqEgIBzoysuF?display_state=chart&amp;activity_state=closed&amp;display=correctness&amp;state=closed&amp;flow=Instructor&amp;onscreen=persist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65801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What's your favorite animal so far?</a:t>
            </a:r>
          </a:p>
          <a:p>
            <a:r>
              <a:rPr lang="en-US"/>
              <a:t>https://www.polleverywhere.com/multiple_choice_polls/lwi7wQ72SqczqfzTj6Ob4?display_state=chart&amp;activity_state=closed&amp;state=closed&amp;flow=Engagement&amp;onscreen=persist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1797263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3343224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1743025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1136452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409770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3492150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551825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3969311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989791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357247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2533505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353681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553395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3106200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32398208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275153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587722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20346871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1377112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 unite these every year in a simple programming and modeling course (E2M2) which I teach for students in Madagascar</a:t>
            </a:r>
          </a:p>
          <a:p>
            <a:endParaRPr lang="en-US" dirty="0"/>
          </a:p>
        </p:txBody>
      </p:sp>
      <p:sp>
        <p:nvSpPr>
          <p:cNvPr id="4" name="Slide Number Placeholder 3"/>
          <p:cNvSpPr>
            <a:spLocks noGrp="1"/>
          </p:cNvSpPr>
          <p:nvPr>
            <p:ph type="sldNum" sz="quarter" idx="5"/>
          </p:nvPr>
        </p:nvSpPr>
        <p:spPr/>
        <p:txBody>
          <a:bodyPr/>
          <a:lstStyle/>
          <a:p>
            <a:fld id="{F1654923-BE75-6D46-A882-3BFB67297C7C}" type="slidenum">
              <a:rPr lang="en-US" smtClean="0"/>
              <a:t>49</a:t>
            </a:fld>
            <a:endParaRPr lang="en-US"/>
          </a:p>
        </p:txBody>
      </p:sp>
    </p:spTree>
    <p:extLst>
      <p:ext uri="{BB962C8B-B14F-4D97-AF65-F5344CB8AC3E}">
        <p14:creationId xmlns:p14="http://schemas.microsoft.com/office/powerpoint/2010/main" val="2708352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813273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1055968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3494096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1216503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3202076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2608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12233875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20538023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307937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1573297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factors do we know contribute to annual fluctuations in the population density of the Soay sheep of St Kilda?</a:t>
            </a:r>
          </a:p>
          <a:p>
            <a:r>
              <a:rPr lang="en-US"/>
              <a:t>https://www.polleverywhere.com/multiple_choice_polls/osKAQNV1jvXC5i2tDNfk3?display_state=instructions&amp;activity_state=opened&amp;state=opened&amp;flow=Instructor&amp;onscreen=persist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1938658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4245426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factors do we know contribute to annual fluctuations in the population density of the Soay sheep of St Kilda?</a:t>
            </a:r>
          </a:p>
          <a:p>
            <a:r>
              <a:rPr lang="en-US"/>
              <a:t>https://www.polleverywhere.com/multiple_choice_polls/osKAQNV1jvXC5i2tDNfk3?display_state=chart&amp;activity_state=closed&amp;state=closed&amp;flow=Instructor&amp;onscreen=persist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3717692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Que 2: What factors do we know contribute to annual fluctuations in the population density of the Soay sheep of St Kilda?</a:t>
            </a:r>
          </a:p>
          <a:p>
            <a:r>
              <a:rPr lang="en-US"/>
              <a:t>https://www.polleverywhere.com/multiple_choice_polls/osKAQNV1jvXC5i2tDNfk3?display_state=chart&amp;activity_state=closed&amp;display=correctness&amp;state=closed&amp;flow=Instructor&amp;onscreen=persist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1192559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3487888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4022381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18520622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3956926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39949662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6010405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972787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2942858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9378740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29192187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905716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26357181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1371013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372838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17728677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48072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1875374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85</a:t>
            </a:fld>
            <a:endParaRPr lang="en-US"/>
          </a:p>
        </p:txBody>
      </p:sp>
    </p:spTree>
    <p:extLst>
      <p:ext uri="{BB962C8B-B14F-4D97-AF65-F5344CB8AC3E}">
        <p14:creationId xmlns:p14="http://schemas.microsoft.com/office/powerpoint/2010/main" val="4146914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86</a:t>
            </a:fld>
            <a:endParaRPr lang="en-US"/>
          </a:p>
        </p:txBody>
      </p:sp>
    </p:spTree>
    <p:extLst>
      <p:ext uri="{BB962C8B-B14F-4D97-AF65-F5344CB8AC3E}">
        <p14:creationId xmlns:p14="http://schemas.microsoft.com/office/powerpoint/2010/main" val="7945344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87</a:t>
            </a:fld>
            <a:endParaRPr lang="en-US"/>
          </a:p>
        </p:txBody>
      </p:sp>
    </p:spTree>
    <p:extLst>
      <p:ext uri="{BB962C8B-B14F-4D97-AF65-F5344CB8AC3E}">
        <p14:creationId xmlns:p14="http://schemas.microsoft.com/office/powerpoint/2010/main" val="1419505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88</a:t>
            </a:fld>
            <a:endParaRPr lang="en-US"/>
          </a:p>
        </p:txBody>
      </p:sp>
    </p:spTree>
    <p:extLst>
      <p:ext uri="{BB962C8B-B14F-4D97-AF65-F5344CB8AC3E}">
        <p14:creationId xmlns:p14="http://schemas.microsoft.com/office/powerpoint/2010/main" val="7899501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244745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a:t>
            </a:fld>
            <a:endParaRPr lang="en-US"/>
          </a:p>
        </p:txBody>
      </p:sp>
    </p:spTree>
    <p:extLst>
      <p:ext uri="{BB962C8B-B14F-4D97-AF65-F5344CB8AC3E}">
        <p14:creationId xmlns:p14="http://schemas.microsoft.com/office/powerpoint/2010/main" val="34347446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5368759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21895407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2386389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2606969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42468396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8311077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3861977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4778098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10500169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based our epidemic framework is based on the </a:t>
            </a:r>
            <a:r>
              <a:rPr lang="en-US" dirty="0" err="1"/>
              <a:t>suscetible</a:t>
            </a:r>
            <a:r>
              <a:rPr lang="en-US" dirty="0"/>
              <a:t>-infectious-recovered SIR model developed by K and M in 1927</a:t>
            </a:r>
          </a:p>
        </p:txBody>
      </p:sp>
      <p:sp>
        <p:nvSpPr>
          <p:cNvPr id="4" name="Slide Number Placeholder 3"/>
          <p:cNvSpPr>
            <a:spLocks noGrp="1"/>
          </p:cNvSpPr>
          <p:nvPr>
            <p:ph type="sldNum" sz="quarter" idx="5"/>
          </p:nvPr>
        </p:nvSpPr>
        <p:spPr/>
        <p:txBody>
          <a:bodyPr/>
          <a:lstStyle/>
          <a:p>
            <a:fld id="{A8C508D1-CDDD-6445-AC0B-42415DA4AB68}" type="slidenum">
              <a:rPr lang="en-US" smtClean="0"/>
              <a:t>99</a:t>
            </a:fld>
            <a:endParaRPr lang="en-US"/>
          </a:p>
        </p:txBody>
      </p:sp>
    </p:spTree>
    <p:extLst>
      <p:ext uri="{BB962C8B-B14F-4D97-AF65-F5344CB8AC3E}">
        <p14:creationId xmlns:p14="http://schemas.microsoft.com/office/powerpoint/2010/main" val="59850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2/20/24</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2/20/24</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10.png"/><Relationship Id="rId10" Type="http://schemas.openxmlformats.org/officeDocument/2006/relationships/image" Target="../media/image8.png"/><Relationship Id="rId4" Type="http://schemas.openxmlformats.org/officeDocument/2006/relationships/image" Target="../media/image210.png"/><Relationship Id="rId9" Type="http://schemas.openxmlformats.org/officeDocument/2006/relationships/image" Target="../media/image7.png"/></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95.emf"/><Relationship Id="rId7"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97.png"/><Relationship Id="rId5" Type="http://schemas.openxmlformats.org/officeDocument/2006/relationships/image" Target="../media/image106.emf"/><Relationship Id="rId10" Type="http://schemas.openxmlformats.org/officeDocument/2006/relationships/image" Target="../media/image101.jpeg"/><Relationship Id="rId4" Type="http://schemas.openxmlformats.org/officeDocument/2006/relationships/image" Target="../media/image96.emf"/><Relationship Id="rId9" Type="http://schemas.openxmlformats.org/officeDocument/2006/relationships/image" Target="../media/image52.emf"/></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97.png"/><Relationship Id="rId3" Type="http://schemas.openxmlformats.org/officeDocument/2006/relationships/image" Target="../media/image95.emf"/><Relationship Id="rId7" Type="http://schemas.openxmlformats.org/officeDocument/2006/relationships/image" Target="../media/image99.png"/><Relationship Id="rId12"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7.emf"/><Relationship Id="rId5" Type="http://schemas.openxmlformats.org/officeDocument/2006/relationships/image" Target="../media/image106.emf"/><Relationship Id="rId10" Type="http://schemas.openxmlformats.org/officeDocument/2006/relationships/image" Target="../media/image101.jpeg"/><Relationship Id="rId4" Type="http://schemas.openxmlformats.org/officeDocument/2006/relationships/image" Target="../media/image96.emf"/><Relationship Id="rId9" Type="http://schemas.openxmlformats.org/officeDocument/2006/relationships/image" Target="../media/image52.emf"/></Relationships>
</file>

<file path=ppt/slides/_rels/slide10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3.png"/><Relationship Id="rId3" Type="http://schemas.openxmlformats.org/officeDocument/2006/relationships/image" Target="../media/image95.emf"/><Relationship Id="rId7" Type="http://schemas.openxmlformats.org/officeDocument/2006/relationships/image" Target="../media/image98.png"/><Relationship Id="rId12" Type="http://schemas.openxmlformats.org/officeDocument/2006/relationships/image" Target="../media/image107.emf"/><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1.jpeg"/><Relationship Id="rId5" Type="http://schemas.openxmlformats.org/officeDocument/2006/relationships/image" Target="../media/image106.emf"/><Relationship Id="rId15" Type="http://schemas.openxmlformats.org/officeDocument/2006/relationships/image" Target="../media/image108.png"/><Relationship Id="rId10" Type="http://schemas.openxmlformats.org/officeDocument/2006/relationships/image" Target="../media/image52.emf"/><Relationship Id="rId4" Type="http://schemas.openxmlformats.org/officeDocument/2006/relationships/image" Target="../media/image96.emf"/><Relationship Id="rId9" Type="http://schemas.openxmlformats.org/officeDocument/2006/relationships/oleObject" Target="../embeddings/oleObject14.bin"/><Relationship Id="rId14" Type="http://schemas.openxmlformats.org/officeDocument/2006/relationships/image" Target="../media/image1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1.jpeg"/><Relationship Id="rId3" Type="http://schemas.openxmlformats.org/officeDocument/2006/relationships/image" Target="../media/image95.emf"/><Relationship Id="rId7" Type="http://schemas.openxmlformats.org/officeDocument/2006/relationships/image" Target="../media/image97.png"/><Relationship Id="rId12" Type="http://schemas.openxmlformats.org/officeDocument/2006/relationships/image" Target="../media/image99.png"/><Relationship Id="rId2" Type="http://schemas.openxmlformats.org/officeDocument/2006/relationships/notesSlide" Target="../notesSlides/notesSlide107.xml"/><Relationship Id="rId16" Type="http://schemas.openxmlformats.org/officeDocument/2006/relationships/image" Target="../media/image990.png"/><Relationship Id="rId1" Type="http://schemas.openxmlformats.org/officeDocument/2006/relationships/slideLayout" Target="../slideLayouts/slideLayout2.xml"/><Relationship Id="rId6" Type="http://schemas.openxmlformats.org/officeDocument/2006/relationships/image" Target="../media/image52.emf"/><Relationship Id="rId11" Type="http://schemas.openxmlformats.org/officeDocument/2006/relationships/image" Target="../media/image98.png"/><Relationship Id="rId5" Type="http://schemas.openxmlformats.org/officeDocument/2006/relationships/oleObject" Target="../embeddings/oleObject15.bin"/><Relationship Id="rId15" Type="http://schemas.openxmlformats.org/officeDocument/2006/relationships/image" Target="../media/image92.png"/><Relationship Id="rId10" Type="http://schemas.openxmlformats.org/officeDocument/2006/relationships/image" Target="../media/image104.emf"/><Relationship Id="rId4" Type="http://schemas.openxmlformats.org/officeDocument/2006/relationships/image" Target="../media/image96.emf"/><Relationship Id="rId9" Type="http://schemas.openxmlformats.org/officeDocument/2006/relationships/image" Target="../media/image103.emf"/><Relationship Id="rId14" Type="http://schemas.openxmlformats.org/officeDocument/2006/relationships/image" Target="../media/image970.png"/></Relationships>
</file>

<file path=ppt/slides/_rels/slide108.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1.jpeg"/><Relationship Id="rId3" Type="http://schemas.openxmlformats.org/officeDocument/2006/relationships/image" Target="../media/image95.emf"/><Relationship Id="rId7" Type="http://schemas.openxmlformats.org/officeDocument/2006/relationships/image" Target="../media/image97.png"/><Relationship Id="rId12" Type="http://schemas.openxmlformats.org/officeDocument/2006/relationships/image" Target="../media/image99.png"/><Relationship Id="rId2" Type="http://schemas.openxmlformats.org/officeDocument/2006/relationships/notesSlide" Target="../notesSlides/notesSlide108.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2.emf"/><Relationship Id="rId11" Type="http://schemas.openxmlformats.org/officeDocument/2006/relationships/image" Target="../media/image98.png"/><Relationship Id="rId5" Type="http://schemas.openxmlformats.org/officeDocument/2006/relationships/oleObject" Target="../embeddings/oleObject16.bin"/><Relationship Id="rId15" Type="http://schemas.openxmlformats.org/officeDocument/2006/relationships/image" Target="../media/image92.png"/><Relationship Id="rId10" Type="http://schemas.openxmlformats.org/officeDocument/2006/relationships/image" Target="../media/image104.emf"/><Relationship Id="rId4" Type="http://schemas.openxmlformats.org/officeDocument/2006/relationships/image" Target="../media/image96.emf"/><Relationship Id="rId9" Type="http://schemas.openxmlformats.org/officeDocument/2006/relationships/image" Target="../media/image103.emf"/><Relationship Id="rId14" Type="http://schemas.openxmlformats.org/officeDocument/2006/relationships/image" Target="../media/image97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image" Target="../media/image95.emf"/></Relationships>
</file>

<file path=ppt/slides/_rels/slide11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23.png"/><Relationship Id="rId7" Type="http://schemas.openxmlformats.org/officeDocument/2006/relationships/image" Target="../media/image98.png"/><Relationship Id="rId12" Type="http://schemas.openxmlformats.org/officeDocument/2006/relationships/image" Target="../media/image52.emf"/><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oleObject" Target="../embeddings/oleObject8.bin"/><Relationship Id="rId5" Type="http://schemas.openxmlformats.org/officeDocument/2006/relationships/image" Target="../media/image96.emf"/><Relationship Id="rId10" Type="http://schemas.openxmlformats.org/officeDocument/2006/relationships/image" Target="../media/image101.jpeg"/><Relationship Id="rId4" Type="http://schemas.openxmlformats.org/officeDocument/2006/relationships/image" Target="../media/image95.emf"/><Relationship Id="rId9" Type="http://schemas.openxmlformats.org/officeDocument/2006/relationships/image" Target="../media/image100.jpeg"/></Relationships>
</file>

<file path=ppt/slides/_rels/slide11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52.emf"/><Relationship Id="rId3" Type="http://schemas.openxmlformats.org/officeDocument/2006/relationships/image" Target="../media/image123.png"/><Relationship Id="rId7" Type="http://schemas.openxmlformats.org/officeDocument/2006/relationships/image" Target="../media/image98.png"/><Relationship Id="rId12" Type="http://schemas.openxmlformats.org/officeDocument/2006/relationships/oleObject" Target="../embeddings/oleObject17.bin"/><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24.png"/><Relationship Id="rId5" Type="http://schemas.openxmlformats.org/officeDocument/2006/relationships/image" Target="../media/image96.emf"/><Relationship Id="rId10" Type="http://schemas.openxmlformats.org/officeDocument/2006/relationships/image" Target="../media/image101.jpeg"/><Relationship Id="rId4" Type="http://schemas.openxmlformats.org/officeDocument/2006/relationships/image" Target="../media/image95.emf"/><Relationship Id="rId9" Type="http://schemas.openxmlformats.org/officeDocument/2006/relationships/image" Target="../media/image100.jpeg"/><Relationship Id="rId14" Type="http://schemas.openxmlformats.org/officeDocument/2006/relationships/image" Target="../media/image125.png"/></Relationships>
</file>

<file path=ppt/slides/_rels/slide114.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26.png"/><Relationship Id="rId7" Type="http://schemas.openxmlformats.org/officeDocument/2006/relationships/image" Target="../media/image99.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17.bin"/></Relationships>
</file>

<file path=ppt/slides/_rels/slide115.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27.png"/><Relationship Id="rId7" Type="http://schemas.openxmlformats.org/officeDocument/2006/relationships/image" Target="../media/image99.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18.bin"/></Relationships>
</file>

<file path=ppt/slides/_rels/slide116.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28.png"/><Relationship Id="rId7" Type="http://schemas.openxmlformats.org/officeDocument/2006/relationships/image" Target="../media/image99.pn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19.bin"/></Relationships>
</file>

<file path=ppt/slides/_rels/slide117.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29.png"/><Relationship Id="rId7" Type="http://schemas.openxmlformats.org/officeDocument/2006/relationships/image" Target="../media/image99.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20.bin"/></Relationships>
</file>

<file path=ppt/slides/_rels/slide118.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30.png"/><Relationship Id="rId7" Type="http://schemas.openxmlformats.org/officeDocument/2006/relationships/image" Target="../media/image99.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21.bin"/></Relationships>
</file>

<file path=ppt/slides/_rels/slide119.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31.png"/><Relationship Id="rId7"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132.png"/><Relationship Id="rId7" Type="http://schemas.openxmlformats.org/officeDocument/2006/relationships/image" Target="../media/image99.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emf"/><Relationship Id="rId10" Type="http://schemas.openxmlformats.org/officeDocument/2006/relationships/image" Target="../media/image52.emf"/><Relationship Id="rId4" Type="http://schemas.openxmlformats.org/officeDocument/2006/relationships/image" Target="../media/image95.emf"/><Relationship Id="rId9" Type="http://schemas.openxmlformats.org/officeDocument/2006/relationships/oleObject" Target="../embeddings/oleObject23.bin"/></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66.png"/><Relationship Id="rId7" Type="http://schemas.openxmlformats.org/officeDocument/2006/relationships/image" Target="../media/image35.jpeg"/><Relationship Id="rId12" Type="http://schemas.openxmlformats.org/officeDocument/2006/relationships/image" Target="../media/image17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1740.png"/><Relationship Id="rId5" Type="http://schemas.openxmlformats.org/officeDocument/2006/relationships/image" Target="../media/image33.png"/><Relationship Id="rId10" Type="http://schemas.openxmlformats.org/officeDocument/2006/relationships/image" Target="../media/image1730.png"/><Relationship Id="rId4" Type="http://schemas.openxmlformats.org/officeDocument/2006/relationships/image" Target="../media/image32.png"/><Relationship Id="rId9" Type="http://schemas.openxmlformats.org/officeDocument/2006/relationships/image" Target="../media/image1720.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wmf"/><Relationship Id="rId4" Type="http://schemas.openxmlformats.org/officeDocument/2006/relationships/image" Target="../media/image39.wm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2.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47.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52.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2.bin"/><Relationship Id="rId7" Type="http://schemas.openxmlformats.org/officeDocument/2006/relationships/image" Target="../media/image3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2.emf"/><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3.bin"/><Relationship Id="rId7" Type="http://schemas.openxmlformats.org/officeDocument/2006/relationships/image" Target="../media/image36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2.emf"/><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2.emf"/><Relationship Id="rId9" Type="http://schemas.openxmlformats.org/officeDocument/2006/relationships/image" Target="../media/image430.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2.emf"/><Relationship Id="rId9" Type="http://schemas.openxmlformats.org/officeDocument/2006/relationships/image" Target="../media/image430.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4.bin"/><Relationship Id="rId7" Type="http://schemas.openxmlformats.org/officeDocument/2006/relationships/image" Target="../media/image4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2.emf"/><Relationship Id="rId9" Type="http://schemas.openxmlformats.org/officeDocument/2006/relationships/image" Target="../media/image430.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5.bin"/><Relationship Id="rId7" Type="http://schemas.openxmlformats.org/officeDocument/2006/relationships/image" Target="../media/image4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2.emf"/><Relationship Id="rId9" Type="http://schemas.openxmlformats.org/officeDocument/2006/relationships/image" Target="../media/image430.png"/></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6.bin"/><Relationship Id="rId7" Type="http://schemas.openxmlformats.org/officeDocument/2006/relationships/image" Target="../media/image4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2.emf"/><Relationship Id="rId9" Type="http://schemas.openxmlformats.org/officeDocument/2006/relationships/image" Target="../media/image4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6.bin"/><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52.emf"/><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7.bin"/><Relationship Id="rId7"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52.emf"/><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oleObject" Target="../embeddings/oleObject8.bin"/><Relationship Id="rId4" Type="http://schemas.openxmlformats.org/officeDocument/2006/relationships/image" Target="../media/image96.emf"/></Relationships>
</file>

<file path=ppt/slides/_rels/slide86.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emf"/><Relationship Id="rId7"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52.emf"/><Relationship Id="rId5" Type="http://schemas.openxmlformats.org/officeDocument/2006/relationships/image" Target="../media/image97.png"/><Relationship Id="rId10" Type="http://schemas.openxmlformats.org/officeDocument/2006/relationships/oleObject" Target="../embeddings/oleObject8.bin"/><Relationship Id="rId4" Type="http://schemas.openxmlformats.org/officeDocument/2006/relationships/image" Target="../media/image96.emf"/><Relationship Id="rId9" Type="http://schemas.openxmlformats.org/officeDocument/2006/relationships/image" Target="../media/image101.jpeg"/></Relationships>
</file>

<file path=ppt/slides/_rels/slide87.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1.jpeg"/><Relationship Id="rId3" Type="http://schemas.openxmlformats.org/officeDocument/2006/relationships/image" Target="../media/image95.emf"/><Relationship Id="rId7" Type="http://schemas.openxmlformats.org/officeDocument/2006/relationships/image" Target="../media/image97.png"/><Relationship Id="rId12" Type="http://schemas.openxmlformats.org/officeDocument/2006/relationships/image" Target="../media/image99.png"/><Relationship Id="rId2" Type="http://schemas.openxmlformats.org/officeDocument/2006/relationships/notesSlide" Target="../notesSlides/notesSlide87.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2.emf"/><Relationship Id="rId11" Type="http://schemas.openxmlformats.org/officeDocument/2006/relationships/image" Target="../media/image98.png"/><Relationship Id="rId5" Type="http://schemas.openxmlformats.org/officeDocument/2006/relationships/oleObject" Target="../embeddings/oleObject9.bin"/><Relationship Id="rId15" Type="http://schemas.openxmlformats.org/officeDocument/2006/relationships/image" Target="../media/image92.png"/><Relationship Id="rId10" Type="http://schemas.openxmlformats.org/officeDocument/2006/relationships/image" Target="../media/image104.emf"/><Relationship Id="rId4" Type="http://schemas.openxmlformats.org/officeDocument/2006/relationships/image" Target="../media/image96.emf"/><Relationship Id="rId9" Type="http://schemas.openxmlformats.org/officeDocument/2006/relationships/image" Target="../media/image103.emf"/><Relationship Id="rId14" Type="http://schemas.openxmlformats.org/officeDocument/2006/relationships/image" Target="../media/image970.png"/></Relationships>
</file>

<file path=ppt/slides/_rels/slide88.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1.jpeg"/><Relationship Id="rId18" Type="http://schemas.openxmlformats.org/officeDocument/2006/relationships/image" Target="../media/image101.png"/><Relationship Id="rId3" Type="http://schemas.openxmlformats.org/officeDocument/2006/relationships/image" Target="../media/image95.emf"/><Relationship Id="rId7" Type="http://schemas.openxmlformats.org/officeDocument/2006/relationships/image" Target="../media/image97.png"/><Relationship Id="rId12" Type="http://schemas.openxmlformats.org/officeDocument/2006/relationships/image" Target="../media/image99.png"/><Relationship Id="rId17" Type="http://schemas.openxmlformats.org/officeDocument/2006/relationships/image" Target="../media/image100.png"/><Relationship Id="rId2" Type="http://schemas.openxmlformats.org/officeDocument/2006/relationships/notesSlide" Target="../notesSlides/notesSlide88.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2.emf"/><Relationship Id="rId11" Type="http://schemas.openxmlformats.org/officeDocument/2006/relationships/image" Target="../media/image98.png"/><Relationship Id="rId5" Type="http://schemas.openxmlformats.org/officeDocument/2006/relationships/oleObject" Target="../embeddings/oleObject10.bin"/><Relationship Id="rId15" Type="http://schemas.openxmlformats.org/officeDocument/2006/relationships/image" Target="../media/image92.png"/><Relationship Id="rId10" Type="http://schemas.openxmlformats.org/officeDocument/2006/relationships/image" Target="../media/image104.emf"/><Relationship Id="rId4" Type="http://schemas.openxmlformats.org/officeDocument/2006/relationships/image" Target="../media/image96.emf"/><Relationship Id="rId9" Type="http://schemas.openxmlformats.org/officeDocument/2006/relationships/image" Target="../media/image103.emf"/><Relationship Id="rId14" Type="http://schemas.openxmlformats.org/officeDocument/2006/relationships/image" Target="../media/image970.png"/></Relationships>
</file>

<file path=ppt/slides/_rels/slide89.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1.jpeg"/><Relationship Id="rId18" Type="http://schemas.openxmlformats.org/officeDocument/2006/relationships/image" Target="../media/image100.png"/><Relationship Id="rId3" Type="http://schemas.openxmlformats.org/officeDocument/2006/relationships/image" Target="../media/image95.emf"/><Relationship Id="rId7" Type="http://schemas.openxmlformats.org/officeDocument/2006/relationships/image" Target="../media/image97.png"/><Relationship Id="rId12" Type="http://schemas.openxmlformats.org/officeDocument/2006/relationships/image" Target="../media/image99.png"/><Relationship Id="rId2" Type="http://schemas.openxmlformats.org/officeDocument/2006/relationships/notesSlide" Target="../notesSlides/notesSlide89.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52.emf"/><Relationship Id="rId11" Type="http://schemas.openxmlformats.org/officeDocument/2006/relationships/image" Target="../media/image98.png"/><Relationship Id="rId5" Type="http://schemas.openxmlformats.org/officeDocument/2006/relationships/oleObject" Target="../embeddings/oleObject11.bin"/><Relationship Id="rId15" Type="http://schemas.openxmlformats.org/officeDocument/2006/relationships/image" Target="../media/image92.png"/><Relationship Id="rId10" Type="http://schemas.openxmlformats.org/officeDocument/2006/relationships/image" Target="../media/image104.emf"/><Relationship Id="rId19" Type="http://schemas.openxmlformats.org/officeDocument/2006/relationships/image" Target="../media/image103.png"/><Relationship Id="rId4" Type="http://schemas.openxmlformats.org/officeDocument/2006/relationships/image" Target="../media/image96.emf"/><Relationship Id="rId9" Type="http://schemas.openxmlformats.org/officeDocument/2006/relationships/image" Target="../media/image103.emf"/><Relationship Id="rId14" Type="http://schemas.openxmlformats.org/officeDocument/2006/relationships/image" Target="../media/image9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96.png"/><Relationship Id="rId3" Type="http://schemas.openxmlformats.org/officeDocument/2006/relationships/image" Target="../media/image95.emf"/><Relationship Id="rId7" Type="http://schemas.openxmlformats.org/officeDocument/2006/relationships/image" Target="../media/image99.png"/><Relationship Id="rId12" Type="http://schemas.openxmlformats.org/officeDocument/2006/relationships/image" Target="../media/image95.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94.png"/><Relationship Id="rId5" Type="http://schemas.openxmlformats.org/officeDocument/2006/relationships/image" Target="../media/image97.png"/><Relationship Id="rId10" Type="http://schemas.openxmlformats.org/officeDocument/2006/relationships/image" Target="../media/image101.jpeg"/><Relationship Id="rId4" Type="http://schemas.openxmlformats.org/officeDocument/2006/relationships/image" Target="../media/image96.emf"/><Relationship Id="rId9" Type="http://schemas.openxmlformats.org/officeDocument/2006/relationships/image" Target="../media/image52.emf"/><Relationship Id="rId14" Type="http://schemas.openxmlformats.org/officeDocument/2006/relationships/image" Target="../media/image10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924B3-74E3-579A-133B-2620803D0BC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A67968-6D45-3025-D92C-180B5FDAE517}"/>
              </a:ext>
            </a:extLst>
          </p:cNvPr>
          <p:cNvSpPr>
            <a:spLocks noGrp="1"/>
          </p:cNvSpPr>
          <p:nvPr>
            <p:ph type="subTitle" idx="1"/>
          </p:nvPr>
        </p:nvSpPr>
        <p:spPr/>
        <p:txBody>
          <a:bodyPr/>
          <a:lstStyle/>
          <a:p>
            <a:endParaRPr lang="en-US"/>
          </a:p>
        </p:txBody>
      </p:sp>
      <p:pic>
        <p:nvPicPr>
          <p:cNvPr id="5" name="slide.url=https://www.polleverywhere.com/multiple_choice_polls/lwi7wQ72SqczqfzTj6Ob4?display_state=instructions&amp;activity_state=opened&amp;state=opened&amp;flow=Engagement&amp;onscreen=persist">
            <a:extLst>
              <a:ext uri="{FF2B5EF4-FFF2-40B4-BE49-F238E27FC236}">
                <a16:creationId xmlns:a16="http://schemas.microsoft.com/office/drawing/2014/main" id="{52BEA5B8-BFEE-F511-5133-123DE2F993D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50361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716E0F-94FF-ECC3-4976-3D925DC2E7C5}"/>
              </a:ext>
            </a:extLst>
          </p:cNvPr>
          <p:cNvSpPr>
            <a:spLocks noGrp="1"/>
          </p:cNvSpPr>
          <p:nvPr>
            <p:ph type="title"/>
          </p:nvPr>
        </p:nvSpPr>
        <p:spPr>
          <a:xfrm>
            <a:off x="838200" y="190026"/>
            <a:ext cx="10515600" cy="977293"/>
          </a:xfrm>
        </p:spPr>
        <p:txBody>
          <a:bodyPr/>
          <a:lstStyle/>
          <a:p>
            <a:r>
              <a:rPr lang="en-US" dirty="0"/>
              <a:t>Let’s recap a bit!</a:t>
            </a:r>
          </a:p>
        </p:txBody>
      </p:sp>
      <p:sp>
        <p:nvSpPr>
          <p:cNvPr id="5" name="Content Placeholder 2">
            <a:extLst>
              <a:ext uri="{FF2B5EF4-FFF2-40B4-BE49-F238E27FC236}">
                <a16:creationId xmlns:a16="http://schemas.microsoft.com/office/drawing/2014/main" id="{DC57BA07-6EE1-6ABD-BF22-0779712B9BE9}"/>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endParaRPr lang="en-US" dirty="0"/>
          </a:p>
        </p:txBody>
      </p:sp>
      <p:cxnSp>
        <p:nvCxnSpPr>
          <p:cNvPr id="6" name="Straight Connector 5">
            <a:extLst>
              <a:ext uri="{FF2B5EF4-FFF2-40B4-BE49-F238E27FC236}">
                <a16:creationId xmlns:a16="http://schemas.microsoft.com/office/drawing/2014/main" id="{FD47E913-6DC5-25CD-1FAF-6957D15DD388}"/>
              </a:ext>
            </a:extLst>
          </p:cNvPr>
          <p:cNvCxnSpPr>
            <a:cxnSpLocks/>
          </p:cNvCxnSpPr>
          <p:nvPr/>
        </p:nvCxnSpPr>
        <p:spPr>
          <a:xfrm flipH="1">
            <a:off x="1707479" y="5327505"/>
            <a:ext cx="427153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8456A3-1F78-BFD3-E362-AB9F74EA697E}"/>
                  </a:ext>
                </a:extLst>
              </p:cNvPr>
              <p:cNvSpPr txBox="1"/>
              <p:nvPr/>
            </p:nvSpPr>
            <p:spPr>
              <a:xfrm>
                <a:off x="3535547" y="535370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7" name="TextBox 6">
                <a:extLst>
                  <a:ext uri="{FF2B5EF4-FFF2-40B4-BE49-F238E27FC236}">
                    <a16:creationId xmlns:a16="http://schemas.microsoft.com/office/drawing/2014/main" id="{AC8456A3-1F78-BFD3-E362-AB9F74EA697E}"/>
                  </a:ext>
                </a:extLst>
              </p:cNvPr>
              <p:cNvSpPr txBox="1">
                <a:spLocks noRot="1" noChangeAspect="1" noMove="1" noResize="1" noEditPoints="1" noAdjustHandles="1" noChangeArrowheads="1" noChangeShapeType="1" noTextEdit="1"/>
              </p:cNvSpPr>
              <p:nvPr/>
            </p:nvSpPr>
            <p:spPr>
              <a:xfrm>
                <a:off x="3535547" y="5353704"/>
                <a:ext cx="718458" cy="707886"/>
              </a:xfrm>
              <a:prstGeom prst="rect">
                <a:avLst/>
              </a:prstGeom>
              <a:blipFill>
                <a:blip r:embed="rId3"/>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197C2F-A454-57A3-8DCB-318F0654ACB4}"/>
                  </a:ext>
                </a:extLst>
              </p:cNvPr>
              <p:cNvSpPr txBox="1"/>
              <p:nvPr/>
            </p:nvSpPr>
            <p:spPr>
              <a:xfrm>
                <a:off x="936552" y="367537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8" name="TextBox 7">
                <a:extLst>
                  <a:ext uri="{FF2B5EF4-FFF2-40B4-BE49-F238E27FC236}">
                    <a16:creationId xmlns:a16="http://schemas.microsoft.com/office/drawing/2014/main" id="{EB197C2F-A454-57A3-8DCB-318F0654ACB4}"/>
                  </a:ext>
                </a:extLst>
              </p:cNvPr>
              <p:cNvSpPr txBox="1">
                <a:spLocks noRot="1" noChangeAspect="1" noMove="1" noResize="1" noEditPoints="1" noAdjustHandles="1" noChangeArrowheads="1" noChangeShapeType="1" noTextEdit="1"/>
              </p:cNvSpPr>
              <p:nvPr/>
            </p:nvSpPr>
            <p:spPr>
              <a:xfrm>
                <a:off x="936552" y="3675373"/>
                <a:ext cx="718458" cy="707886"/>
              </a:xfrm>
              <a:prstGeom prst="rect">
                <a:avLst/>
              </a:prstGeom>
              <a:blipFill>
                <a:blip r:embed="rId4"/>
                <a:stretch>
                  <a:fillRect l="-1724"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E8F2B0-3426-0A46-AD26-420AB49298CF}"/>
                  </a:ext>
                </a:extLst>
              </p:cNvPr>
              <p:cNvSpPr txBox="1"/>
              <p:nvPr/>
            </p:nvSpPr>
            <p:spPr>
              <a:xfrm>
                <a:off x="1284379" y="532985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9" name="TextBox 8">
                <a:extLst>
                  <a:ext uri="{FF2B5EF4-FFF2-40B4-BE49-F238E27FC236}">
                    <a16:creationId xmlns:a16="http://schemas.microsoft.com/office/drawing/2014/main" id="{E3E8F2B0-3426-0A46-AD26-420AB49298CF}"/>
                  </a:ext>
                </a:extLst>
              </p:cNvPr>
              <p:cNvSpPr txBox="1">
                <a:spLocks noRot="1" noChangeAspect="1" noMove="1" noResize="1" noEditPoints="1" noAdjustHandles="1" noChangeArrowheads="1" noChangeShapeType="1" noTextEdit="1"/>
              </p:cNvSpPr>
              <p:nvPr/>
            </p:nvSpPr>
            <p:spPr>
              <a:xfrm>
                <a:off x="1284379" y="5329851"/>
                <a:ext cx="477613" cy="492443"/>
              </a:xfrm>
              <a:prstGeom prst="rect">
                <a:avLst/>
              </a:prstGeom>
              <a:blipFill>
                <a:blip r:embed="rId5"/>
                <a:stretch>
                  <a:fillRect/>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4279B4AC-D94B-23B2-5FBC-0AA5101B2E7D}"/>
              </a:ext>
            </a:extLst>
          </p:cNvPr>
          <p:cNvCxnSpPr>
            <a:cxnSpLocks/>
          </p:cNvCxnSpPr>
          <p:nvPr/>
        </p:nvCxnSpPr>
        <p:spPr>
          <a:xfrm>
            <a:off x="1718750" y="189306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1C59404-5D2F-C6BF-BDD7-893E57D823B0}"/>
              </a:ext>
            </a:extLst>
          </p:cNvPr>
          <p:cNvCxnSpPr>
            <a:cxnSpLocks/>
          </p:cNvCxnSpPr>
          <p:nvPr/>
        </p:nvCxnSpPr>
        <p:spPr>
          <a:xfrm>
            <a:off x="1655010" y="325444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0E0ED47-B94F-F5B2-4D9F-52CAA3D3CE1D}"/>
              </a:ext>
            </a:extLst>
          </p:cNvPr>
          <p:cNvSpPr/>
          <p:nvPr/>
        </p:nvSpPr>
        <p:spPr>
          <a:xfrm>
            <a:off x="1567128" y="312555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6D4F9E-C18F-218A-480F-58F929EA4AAC}"/>
                  </a:ext>
                </a:extLst>
              </p:cNvPr>
              <p:cNvSpPr txBox="1"/>
              <p:nvPr/>
            </p:nvSpPr>
            <p:spPr>
              <a:xfrm>
                <a:off x="2709305" y="549606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13" name="TextBox 12">
                <a:extLst>
                  <a:ext uri="{FF2B5EF4-FFF2-40B4-BE49-F238E27FC236}">
                    <a16:creationId xmlns:a16="http://schemas.microsoft.com/office/drawing/2014/main" id="{B26D4F9E-C18F-218A-480F-58F929EA4AAC}"/>
                  </a:ext>
                </a:extLst>
              </p:cNvPr>
              <p:cNvSpPr txBox="1">
                <a:spLocks noRot="1" noChangeAspect="1" noMove="1" noResize="1" noEditPoints="1" noAdjustHandles="1" noChangeArrowheads="1" noChangeShapeType="1" noTextEdit="1"/>
              </p:cNvSpPr>
              <p:nvPr/>
            </p:nvSpPr>
            <p:spPr>
              <a:xfrm>
                <a:off x="2709305" y="5496066"/>
                <a:ext cx="718458"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A488AFD-2127-804E-CD28-574C074FC323}"/>
                  </a:ext>
                </a:extLst>
              </p:cNvPr>
              <p:cNvSpPr txBox="1"/>
              <p:nvPr/>
            </p:nvSpPr>
            <p:spPr>
              <a:xfrm>
                <a:off x="892611" y="248107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14" name="TextBox 13">
                <a:extLst>
                  <a:ext uri="{FF2B5EF4-FFF2-40B4-BE49-F238E27FC236}">
                    <a16:creationId xmlns:a16="http://schemas.microsoft.com/office/drawing/2014/main" id="{FA488AFD-2127-804E-CD28-574C074FC323}"/>
                  </a:ext>
                </a:extLst>
              </p:cNvPr>
              <p:cNvSpPr txBox="1">
                <a:spLocks noRot="1" noChangeAspect="1" noMove="1" noResize="1" noEditPoints="1" noAdjustHandles="1" noChangeArrowheads="1" noChangeShapeType="1" noTextEdit="1"/>
              </p:cNvSpPr>
              <p:nvPr/>
            </p:nvSpPr>
            <p:spPr>
              <a:xfrm>
                <a:off x="892611" y="2481077"/>
                <a:ext cx="718458" cy="844205"/>
              </a:xfrm>
              <a:prstGeom prst="rect">
                <a:avLst/>
              </a:prstGeom>
              <a:blipFill>
                <a:blip r:embed="rId7"/>
                <a:stretch>
                  <a:fillRect b="-2985"/>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8399E36-B3C2-CC63-BBDA-7EBA7FEAE448}"/>
              </a:ext>
            </a:extLst>
          </p:cNvPr>
          <p:cNvSpPr/>
          <p:nvPr/>
        </p:nvSpPr>
        <p:spPr>
          <a:xfrm>
            <a:off x="2929177" y="5154115"/>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AB6DC71-178C-6892-B404-D4F9A00F4DD2}"/>
              </a:ext>
            </a:extLst>
          </p:cNvPr>
          <p:cNvCxnSpPr>
            <a:cxnSpLocks/>
          </p:cNvCxnSpPr>
          <p:nvPr/>
        </p:nvCxnSpPr>
        <p:spPr>
          <a:xfrm flipH="1">
            <a:off x="2929177" y="4826511"/>
            <a:ext cx="7076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AD0A84-4284-B310-EDB8-9EE812F5D442}"/>
              </a:ext>
            </a:extLst>
          </p:cNvPr>
          <p:cNvCxnSpPr>
            <a:cxnSpLocks/>
          </p:cNvCxnSpPr>
          <p:nvPr/>
        </p:nvCxnSpPr>
        <p:spPr>
          <a:xfrm>
            <a:off x="1875541" y="4826511"/>
            <a:ext cx="67451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91B4D38-223B-A48A-9D0A-DEE7F97F6476}"/>
              </a:ext>
            </a:extLst>
          </p:cNvPr>
          <p:cNvCxnSpPr>
            <a:cxnSpLocks/>
            <a:endCxn id="21" idx="1"/>
          </p:cNvCxnSpPr>
          <p:nvPr/>
        </p:nvCxnSpPr>
        <p:spPr>
          <a:xfrm>
            <a:off x="7130079" y="405148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5D0F2D-A478-7109-4B75-DFEC30292731}"/>
                  </a:ext>
                </a:extLst>
              </p:cNvPr>
              <p:cNvSpPr txBox="1"/>
              <p:nvPr/>
            </p:nvSpPr>
            <p:spPr>
              <a:xfrm>
                <a:off x="11296016" y="540612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19" name="TextBox 18">
                <a:extLst>
                  <a:ext uri="{FF2B5EF4-FFF2-40B4-BE49-F238E27FC236}">
                    <a16:creationId xmlns:a16="http://schemas.microsoft.com/office/drawing/2014/main" id="{0C5D0F2D-A478-7109-4B75-DFEC30292731}"/>
                  </a:ext>
                </a:extLst>
              </p:cNvPr>
              <p:cNvSpPr txBox="1">
                <a:spLocks noRot="1" noChangeAspect="1" noMove="1" noResize="1" noEditPoints="1" noAdjustHandles="1" noChangeArrowheads="1" noChangeShapeType="1" noTextEdit="1"/>
              </p:cNvSpPr>
              <p:nvPr/>
            </p:nvSpPr>
            <p:spPr>
              <a:xfrm>
                <a:off x="11296016" y="5406126"/>
                <a:ext cx="718458" cy="844205"/>
              </a:xfrm>
              <a:prstGeom prst="rect">
                <a:avLst/>
              </a:prstGeom>
              <a:blipFill>
                <a:blip r:embed="rId8"/>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F719335-971C-4F98-8FD5-3402FF5489FC}"/>
                  </a:ext>
                </a:extLst>
              </p:cNvPr>
              <p:cNvSpPr txBox="1"/>
              <p:nvPr/>
            </p:nvSpPr>
            <p:spPr>
              <a:xfrm>
                <a:off x="6328132" y="388082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20" name="TextBox 19">
                <a:extLst>
                  <a:ext uri="{FF2B5EF4-FFF2-40B4-BE49-F238E27FC236}">
                    <a16:creationId xmlns:a16="http://schemas.microsoft.com/office/drawing/2014/main" id="{4F719335-971C-4F98-8FD5-3402FF5489FC}"/>
                  </a:ext>
                </a:extLst>
              </p:cNvPr>
              <p:cNvSpPr txBox="1">
                <a:spLocks noRot="1" noChangeAspect="1" noMove="1" noResize="1" noEditPoints="1" noAdjustHandles="1" noChangeArrowheads="1" noChangeShapeType="1" noTextEdit="1"/>
              </p:cNvSpPr>
              <p:nvPr/>
            </p:nvSpPr>
            <p:spPr>
              <a:xfrm>
                <a:off x="6328132" y="3880823"/>
                <a:ext cx="718458" cy="461665"/>
              </a:xfrm>
              <a:prstGeom prst="rect">
                <a:avLst/>
              </a:prstGeom>
              <a:blipFill>
                <a:blip r:embed="rId9"/>
                <a:stretch>
                  <a:fillRect b="-2703"/>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9DF7EAB3-7051-193C-2CB4-9E02C62258DB}"/>
              </a:ext>
            </a:extLst>
          </p:cNvPr>
          <p:cNvSpPr/>
          <p:nvPr/>
        </p:nvSpPr>
        <p:spPr>
          <a:xfrm>
            <a:off x="11322671" y="508422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CD02C48D-58C8-CD7C-09BD-C82ADC497998}"/>
              </a:ext>
            </a:extLst>
          </p:cNvPr>
          <p:cNvCxnSpPr>
            <a:cxnSpLocks/>
          </p:cNvCxnSpPr>
          <p:nvPr/>
        </p:nvCxnSpPr>
        <p:spPr>
          <a:xfrm flipH="1">
            <a:off x="7154271" y="5275116"/>
            <a:ext cx="4271533"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3A944EE-4F21-A3FB-610D-160CCBC84677}"/>
                  </a:ext>
                </a:extLst>
              </p:cNvPr>
              <p:cNvSpPr txBox="1"/>
              <p:nvPr/>
            </p:nvSpPr>
            <p:spPr>
              <a:xfrm>
                <a:off x="8971068" y="5285114"/>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23" name="TextBox 22">
                <a:extLst>
                  <a:ext uri="{FF2B5EF4-FFF2-40B4-BE49-F238E27FC236}">
                    <a16:creationId xmlns:a16="http://schemas.microsoft.com/office/drawing/2014/main" id="{03A944EE-4F21-A3FB-610D-160CCBC84677}"/>
                  </a:ext>
                </a:extLst>
              </p:cNvPr>
              <p:cNvSpPr txBox="1">
                <a:spLocks noRot="1" noChangeAspect="1" noMove="1" noResize="1" noEditPoints="1" noAdjustHandles="1" noChangeArrowheads="1" noChangeShapeType="1" noTextEdit="1"/>
              </p:cNvSpPr>
              <p:nvPr/>
            </p:nvSpPr>
            <p:spPr>
              <a:xfrm>
                <a:off x="8971068" y="5285114"/>
                <a:ext cx="718458" cy="707886"/>
              </a:xfrm>
              <a:prstGeom prst="rect">
                <a:avLst/>
              </a:prstGeom>
              <a:blipFill>
                <a:blip r:embed="rId10"/>
                <a:stretch>
                  <a:fillRect l="-175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FDB7610-B153-C023-8EB8-A095D6AFE40A}"/>
                  </a:ext>
                </a:extLst>
              </p:cNvPr>
              <p:cNvSpPr txBox="1"/>
              <p:nvPr/>
            </p:nvSpPr>
            <p:spPr>
              <a:xfrm>
                <a:off x="5597578" y="360678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24" name="TextBox 23">
                <a:extLst>
                  <a:ext uri="{FF2B5EF4-FFF2-40B4-BE49-F238E27FC236}">
                    <a16:creationId xmlns:a16="http://schemas.microsoft.com/office/drawing/2014/main" id="{1FDB7610-B153-C023-8EB8-A095D6AFE40A}"/>
                  </a:ext>
                </a:extLst>
              </p:cNvPr>
              <p:cNvSpPr txBox="1">
                <a:spLocks noRot="1" noChangeAspect="1" noMove="1" noResize="1" noEditPoints="1" noAdjustHandles="1" noChangeArrowheads="1" noChangeShapeType="1" noTextEdit="1"/>
              </p:cNvSpPr>
              <p:nvPr/>
            </p:nvSpPr>
            <p:spPr>
              <a:xfrm>
                <a:off x="5597578" y="3606783"/>
                <a:ext cx="718458" cy="707886"/>
              </a:xfrm>
              <a:prstGeom prst="rect">
                <a:avLst/>
              </a:prstGeom>
              <a:blipFill>
                <a:blip r:embed="rId11"/>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3F2445-63D9-DCA5-91A7-684C5A47EE50}"/>
                  </a:ext>
                </a:extLst>
              </p:cNvPr>
              <p:cNvSpPr txBox="1"/>
              <p:nvPr/>
            </p:nvSpPr>
            <p:spPr>
              <a:xfrm>
                <a:off x="6719900" y="526126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25" name="TextBox 24">
                <a:extLst>
                  <a:ext uri="{FF2B5EF4-FFF2-40B4-BE49-F238E27FC236}">
                    <a16:creationId xmlns:a16="http://schemas.microsoft.com/office/drawing/2014/main" id="{4E3F2445-63D9-DCA5-91A7-684C5A47EE50}"/>
                  </a:ext>
                </a:extLst>
              </p:cNvPr>
              <p:cNvSpPr txBox="1">
                <a:spLocks noRot="1" noChangeAspect="1" noMove="1" noResize="1" noEditPoints="1" noAdjustHandles="1" noChangeArrowheads="1" noChangeShapeType="1" noTextEdit="1"/>
              </p:cNvSpPr>
              <p:nvPr/>
            </p:nvSpPr>
            <p:spPr>
              <a:xfrm>
                <a:off x="6719900" y="5261261"/>
                <a:ext cx="477613" cy="492443"/>
              </a:xfrm>
              <a:prstGeom prst="rect">
                <a:avLst/>
              </a:prstGeom>
              <a:blipFill>
                <a:blip r:embed="rId12"/>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0191D6CB-D33B-BE2D-FC90-9771B63FF60F}"/>
              </a:ext>
            </a:extLst>
          </p:cNvPr>
          <p:cNvCxnSpPr>
            <a:cxnSpLocks/>
          </p:cNvCxnSpPr>
          <p:nvPr/>
        </p:nvCxnSpPr>
        <p:spPr>
          <a:xfrm>
            <a:off x="7154271" y="1824476"/>
            <a:ext cx="0" cy="34367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401B512-C320-9CAB-836C-43BCB9987687}"/>
              </a:ext>
            </a:extLst>
          </p:cNvPr>
          <p:cNvSpPr/>
          <p:nvPr/>
        </p:nvSpPr>
        <p:spPr>
          <a:xfrm>
            <a:off x="7031449" y="396072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99E8FCD-3DE1-D74B-7C0A-915C882B2321}"/>
              </a:ext>
            </a:extLst>
          </p:cNvPr>
          <p:cNvCxnSpPr>
            <a:cxnSpLocks/>
          </p:cNvCxnSpPr>
          <p:nvPr/>
        </p:nvCxnSpPr>
        <p:spPr>
          <a:xfrm>
            <a:off x="8098231" y="3416316"/>
            <a:ext cx="0" cy="68115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AF4AB20-39B1-3550-D247-5DBB73BD2663}"/>
              </a:ext>
            </a:extLst>
          </p:cNvPr>
          <p:cNvCxnSpPr>
            <a:cxnSpLocks/>
          </p:cNvCxnSpPr>
          <p:nvPr/>
        </p:nvCxnSpPr>
        <p:spPr>
          <a:xfrm flipV="1">
            <a:off x="8098231" y="4504198"/>
            <a:ext cx="0" cy="62355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19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33" name="Title 1">
            <a:extLst>
              <a:ext uri="{FF2B5EF4-FFF2-40B4-BE49-F238E27FC236}">
                <a16:creationId xmlns:a16="http://schemas.microsoft.com/office/drawing/2014/main" id="{531A034C-3F55-B343-9E35-CFA6435AB571}"/>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125BD5-CC82-E531-EB79-F76ECA1B5BFE}"/>
              </a:ext>
            </a:extLst>
          </p:cNvPr>
          <p:cNvSpPr txBox="1"/>
          <p:nvPr/>
        </p:nvSpPr>
        <p:spPr>
          <a:xfrm>
            <a:off x="65817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pic>
        <p:nvPicPr>
          <p:cNvPr id="39" name="Graphic 62" descr="Woman outline">
            <a:extLst>
              <a:ext uri="{FF2B5EF4-FFF2-40B4-BE49-F238E27FC236}">
                <a16:creationId xmlns:a16="http://schemas.microsoft.com/office/drawing/2014/main" id="{64E73176-A7A4-5F3A-0C60-F9E8CCEF211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41534119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3626063" y="1525402"/>
              <a:ext cx="4939873" cy="1448257"/>
              <a:chOff x="2514122" y="1996212"/>
              <a:chExt cx="4939873"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2514122" y="1996212"/>
                <a:ext cx="4085663" cy="1448257"/>
                <a:chOff x="2797962" y="2549616"/>
                <a:chExt cx="2926208"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2797962" y="2549616"/>
                  <a:ext cx="2926208" cy="961932"/>
                  <a:chOff x="3373673" y="2139665"/>
                  <a:chExt cx="2926208" cy="961932"/>
                </a:xfrm>
              </p:grpSpPr>
              <p:grpSp>
                <p:nvGrpSpPr>
                  <p:cNvPr id="26" name="Group 25">
                    <a:extLst>
                      <a:ext uri="{FF2B5EF4-FFF2-40B4-BE49-F238E27FC236}">
                        <a16:creationId xmlns:a16="http://schemas.microsoft.com/office/drawing/2014/main" id="{6A26AEEF-EC0F-14C8-8641-E931F9EB9312}"/>
                      </a:ext>
                    </a:extLst>
                  </p:cNvPr>
                  <p:cNvGrpSpPr/>
                  <p:nvPr/>
                </p:nvGrpSpPr>
                <p:grpSpPr>
                  <a:xfrm>
                    <a:off x="3373673" y="2139665"/>
                    <a:ext cx="2926208" cy="961932"/>
                    <a:chOff x="3373673" y="2139665"/>
                    <a:chExt cx="2926208" cy="961932"/>
                  </a:xfrm>
                </p:grpSpPr>
                <p:sp>
                  <p:nvSpPr>
                    <p:cNvPr id="28" name="Rectangle 27">
                      <a:extLst>
                        <a:ext uri="{FF2B5EF4-FFF2-40B4-BE49-F238E27FC236}">
                          <a16:creationId xmlns:a16="http://schemas.microsoft.com/office/drawing/2014/main" id="{0DBAFE27-C1CA-42B9-37E0-77E399BBA379}"/>
                        </a:ext>
                      </a:extLst>
                    </p:cNvPr>
                    <p:cNvSpPr/>
                    <p:nvPr/>
                  </p:nvSpPr>
                  <p:spPr>
                    <a:xfrm>
                      <a:off x="3373673" y="2288495"/>
                      <a:ext cx="843111" cy="813102"/>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1"/>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2"/>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p:sp>
        <p:nvSpPr>
          <p:cNvPr id="44" name="Title 1">
            <a:extLst>
              <a:ext uri="{FF2B5EF4-FFF2-40B4-BE49-F238E27FC236}">
                <a16:creationId xmlns:a16="http://schemas.microsoft.com/office/drawing/2014/main" id="{A605A3A0-BA34-3A54-7CF7-EDFDBA66ACAF}"/>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p:pic>
        <p:nvPicPr>
          <p:cNvPr id="45" name="Graphic 62" descr="Woman outline">
            <a:extLst>
              <a:ext uri="{FF2B5EF4-FFF2-40B4-BE49-F238E27FC236}">
                <a16:creationId xmlns:a16="http://schemas.microsoft.com/office/drawing/2014/main" id="{A2CF2AD8-F98D-AFC7-4836-650A34C17133}"/>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304760" y="2135624"/>
            <a:ext cx="701653" cy="701653"/>
          </a:xfrm>
          <a:prstGeom prst="rect">
            <a:avLst/>
          </a:prstGeom>
        </p:spPr>
      </p:pic>
    </p:spTree>
    <p:extLst>
      <p:ext uri="{BB962C8B-B14F-4D97-AF65-F5344CB8AC3E}">
        <p14:creationId xmlns:p14="http://schemas.microsoft.com/office/powerpoint/2010/main" val="1281087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9780AE7-0D5F-9B44-A8BF-BF777C2E5385}"/>
              </a:ext>
            </a:extLst>
          </p:cNvPr>
          <p:cNvSpPr/>
          <p:nvPr/>
        </p:nvSpPr>
        <p:spPr>
          <a:xfrm>
            <a:off x="8963192" y="694144"/>
            <a:ext cx="1328615" cy="1462539"/>
          </a:xfrm>
          <a:prstGeom prst="rect">
            <a:avLst/>
          </a:prstGeom>
          <a:solidFill>
            <a:srgbClr val="FFFF00">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pic>
        <p:nvPicPr>
          <p:cNvPr id="5" name="Picture 4">
            <a:extLst>
              <a:ext uri="{FF2B5EF4-FFF2-40B4-BE49-F238E27FC236}">
                <a16:creationId xmlns:a16="http://schemas.microsoft.com/office/drawing/2014/main" id="{CD4D4C5B-C7B1-BF4E-894F-D1728F978728}"/>
              </a:ext>
            </a:extLst>
          </p:cNvPr>
          <p:cNvPicPr>
            <a:picLocks noChangeAspect="1"/>
          </p:cNvPicPr>
          <p:nvPr/>
        </p:nvPicPr>
        <p:blipFill>
          <a:blip r:embed="rId5"/>
          <a:stretch>
            <a:fillRect/>
          </a:stretch>
        </p:blipFill>
        <p:spPr>
          <a:xfrm>
            <a:off x="554176" y="1784408"/>
            <a:ext cx="6333803" cy="4750353"/>
          </a:xfrm>
          <a:prstGeom prst="rect">
            <a:avLst/>
          </a:prstGeom>
        </p:spPr>
      </p:pic>
      <p:pic>
        <p:nvPicPr>
          <p:cNvPr id="2" name="Graphic 62" descr="Woman outline">
            <a:extLst>
              <a:ext uri="{FF2B5EF4-FFF2-40B4-BE49-F238E27FC236}">
                <a16:creationId xmlns:a16="http://schemas.microsoft.com/office/drawing/2014/main" id="{22D10D5A-6005-FB60-DD0D-46D8AE4D429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8066" y="2191803"/>
            <a:ext cx="701653" cy="701653"/>
          </a:xfrm>
          <a:prstGeom prst="rect">
            <a:avLst/>
          </a:prstGeom>
        </p:spPr>
      </p:pic>
      <p:pic>
        <p:nvPicPr>
          <p:cNvPr id="3" name="Graphic 63" descr="Woman outline">
            <a:extLst>
              <a:ext uri="{FF2B5EF4-FFF2-40B4-BE49-F238E27FC236}">
                <a16:creationId xmlns:a16="http://schemas.microsoft.com/office/drawing/2014/main" id="{9448149A-4E9D-245D-CD63-B4EB1593C7F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271830" y="2246179"/>
            <a:ext cx="701653" cy="701653"/>
          </a:xfrm>
          <a:prstGeom prst="rect">
            <a:avLst/>
          </a:prstGeom>
        </p:spPr>
      </p:pic>
      <p:pic>
        <p:nvPicPr>
          <p:cNvPr id="4" name="Graphic 64" descr="Woman outline">
            <a:extLst>
              <a:ext uri="{FF2B5EF4-FFF2-40B4-BE49-F238E27FC236}">
                <a16:creationId xmlns:a16="http://schemas.microsoft.com/office/drawing/2014/main" id="{C6014615-B06C-A8D3-A2A7-58CB3F87A56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132684" y="2156686"/>
            <a:ext cx="701653" cy="701653"/>
          </a:xfrm>
          <a:prstGeom prst="rect">
            <a:avLst/>
          </a:prstGeom>
        </p:spPr>
      </p:pic>
      <p:grpSp>
        <p:nvGrpSpPr>
          <p:cNvPr id="6" name="Group 5">
            <a:extLst>
              <a:ext uri="{FF2B5EF4-FFF2-40B4-BE49-F238E27FC236}">
                <a16:creationId xmlns:a16="http://schemas.microsoft.com/office/drawing/2014/main" id="{A4B320A9-DE0A-B9A1-4D98-C2932D9F1583}"/>
              </a:ext>
            </a:extLst>
          </p:cNvPr>
          <p:cNvGrpSpPr/>
          <p:nvPr/>
        </p:nvGrpSpPr>
        <p:grpSpPr>
          <a:xfrm>
            <a:off x="6096000" y="0"/>
            <a:ext cx="5931043" cy="2105241"/>
            <a:chOff x="2634893" y="952481"/>
            <a:chExt cx="5931043" cy="2105241"/>
          </a:xfrm>
        </p:grpSpPr>
        <p:grpSp>
          <p:nvGrpSpPr>
            <p:cNvPr id="7" name="Group 6">
              <a:extLst>
                <a:ext uri="{FF2B5EF4-FFF2-40B4-BE49-F238E27FC236}">
                  <a16:creationId xmlns:a16="http://schemas.microsoft.com/office/drawing/2014/main" id="{0B555FCB-BDD3-8B2B-5826-DA30E4A3AAA6}"/>
                </a:ext>
              </a:extLst>
            </p:cNvPr>
            <p:cNvGrpSpPr/>
            <p:nvPr/>
          </p:nvGrpSpPr>
          <p:grpSpPr>
            <a:xfrm>
              <a:off x="4545362" y="1525402"/>
              <a:ext cx="4020574" cy="1448257"/>
              <a:chOff x="3433421" y="1996212"/>
              <a:chExt cx="4020574" cy="1448257"/>
            </a:xfrm>
          </p:grpSpPr>
          <p:grpSp>
            <p:nvGrpSpPr>
              <p:cNvPr id="17" name="Group 16">
                <a:extLst>
                  <a:ext uri="{FF2B5EF4-FFF2-40B4-BE49-F238E27FC236}">
                    <a16:creationId xmlns:a16="http://schemas.microsoft.com/office/drawing/2014/main" id="{1C92E48C-E2FA-C4DC-FF38-9173ECD3DB3B}"/>
                  </a:ext>
                </a:extLst>
              </p:cNvPr>
              <p:cNvGrpSpPr/>
              <p:nvPr/>
            </p:nvGrpSpPr>
            <p:grpSpPr>
              <a:xfrm>
                <a:off x="3433421" y="1996212"/>
                <a:ext cx="3166363" cy="1448257"/>
                <a:chOff x="3456377" y="2549616"/>
                <a:chExt cx="2267793" cy="961934"/>
              </a:xfrm>
            </p:grpSpPr>
            <p:graphicFrame>
              <p:nvGraphicFramePr>
                <p:cNvPr id="22" name="Object 21">
                  <a:extLst>
                    <a:ext uri="{FF2B5EF4-FFF2-40B4-BE49-F238E27FC236}">
                      <a16:creationId xmlns:a16="http://schemas.microsoft.com/office/drawing/2014/main" id="{CFF9FC5D-0CA4-4A27-A1B3-BDFBC06172E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22" name="Object 21">
                              <a:extLst>
                                <a:ext uri="{FF2B5EF4-FFF2-40B4-BE49-F238E27FC236}">
                                  <a16:creationId xmlns:a16="http://schemas.microsoft.com/office/drawing/2014/main" id="{CFF9FC5D-0CA4-4A27-A1B3-BDFBC06172E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23" name="Group 22">
                  <a:extLst>
                    <a:ext uri="{FF2B5EF4-FFF2-40B4-BE49-F238E27FC236}">
                      <a16:creationId xmlns:a16="http://schemas.microsoft.com/office/drawing/2014/main" id="{850DAEFA-A792-602C-1C77-4746B53348FD}"/>
                    </a:ext>
                  </a:extLst>
                </p:cNvPr>
                <p:cNvGrpSpPr/>
                <p:nvPr/>
              </p:nvGrpSpPr>
              <p:grpSpPr>
                <a:xfrm>
                  <a:off x="3456377" y="2549616"/>
                  <a:ext cx="2267793" cy="621784"/>
                  <a:chOff x="4032088" y="2139665"/>
                  <a:chExt cx="2267793" cy="621784"/>
                </a:xfrm>
              </p:grpSpPr>
              <p:sp>
                <p:nvSpPr>
                  <p:cNvPr id="31" name="Rectangle 30">
                    <a:extLst>
                      <a:ext uri="{FF2B5EF4-FFF2-40B4-BE49-F238E27FC236}">
                        <a16:creationId xmlns:a16="http://schemas.microsoft.com/office/drawing/2014/main" id="{A46CD164-D6AD-70BB-7DB3-D8F7305A8581}"/>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sp>
                <p:nvSpPr>
                  <p:cNvPr id="27" name="Rectangle 26">
                    <a:extLst>
                      <a:ext uri="{FF2B5EF4-FFF2-40B4-BE49-F238E27FC236}">
                        <a16:creationId xmlns:a16="http://schemas.microsoft.com/office/drawing/2014/main" id="{1437920A-5B4A-4863-E060-37E2E39DBD41}"/>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b="1" dirty="0">
                        <a:solidFill>
                          <a:srgbClr val="C00000"/>
                        </a:solidFill>
                        <a:cs typeface="Cambria Math"/>
                      </a:rPr>
                      <a:t>β</a:t>
                    </a:r>
                    <a:endParaRPr lang="en-US" sz="2600" b="1" dirty="0">
                      <a:solidFill>
                        <a:srgbClr val="C00000"/>
                      </a:solidFill>
                      <a:cs typeface="Cambria Math"/>
                    </a:endParaRPr>
                  </a:p>
                </p:txBody>
              </p:sp>
            </p:grpSp>
            <p:cxnSp>
              <p:nvCxnSpPr>
                <p:cNvPr id="24" name="Straight Arrow Connector 23">
                  <a:extLst>
                    <a:ext uri="{FF2B5EF4-FFF2-40B4-BE49-F238E27FC236}">
                      <a16:creationId xmlns:a16="http://schemas.microsoft.com/office/drawing/2014/main" id="{A9557C13-93E7-8BFE-AE64-B857B55BDA3F}"/>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DA05A4A-347C-D586-7101-626FE5B693F4}"/>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20" name="Rectangle 19">
                <a:extLst>
                  <a:ext uri="{FF2B5EF4-FFF2-40B4-BE49-F238E27FC236}">
                    <a16:creationId xmlns:a16="http://schemas.microsoft.com/office/drawing/2014/main" id="{6C5FE632-25EE-6C44-14BA-D66B6093903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21" name="Rectangle 20">
                <a:extLst>
                  <a:ext uri="{FF2B5EF4-FFF2-40B4-BE49-F238E27FC236}">
                    <a16:creationId xmlns:a16="http://schemas.microsoft.com/office/drawing/2014/main" id="{11E55483-D05E-404C-B29D-3DAAA32B0081}"/>
                  </a:ext>
                </a:extLst>
              </p:cNvPr>
              <p:cNvSpPr/>
              <p:nvPr/>
            </p:nvSpPr>
            <p:spPr>
              <a:xfrm>
                <a:off x="6276817" y="2220287"/>
                <a:ext cx="1177178" cy="122418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8" name="Curved Connector 7">
              <a:extLst>
                <a:ext uri="{FF2B5EF4-FFF2-40B4-BE49-F238E27FC236}">
                  <a16:creationId xmlns:a16="http://schemas.microsoft.com/office/drawing/2014/main" id="{05046FFF-C549-C8C6-FD9C-98F0F84BFF54}"/>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4D2C9AF-C718-9E89-21F6-DDBE77D52E69}"/>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9D670616-1599-28CB-8355-8CB52F8269D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3323467B-2EEA-6626-9895-AC23BCBB9ACE}"/>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B2E2A41A-0A60-FD1A-FBAA-BB73DCAB43E6}"/>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3" name="Rectangle 12">
              <a:extLst>
                <a:ext uri="{FF2B5EF4-FFF2-40B4-BE49-F238E27FC236}">
                  <a16:creationId xmlns:a16="http://schemas.microsoft.com/office/drawing/2014/main" id="{15ED66CF-FD5B-6C07-D7FD-6F115DBB41AD}"/>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solidFill>
                    <a:schemeClr val="tx1"/>
                  </a:solidFill>
                  <a:cs typeface="Cambria Math"/>
                </a:rPr>
                <a:t>b</a:t>
              </a:r>
            </a:p>
          </p:txBody>
        </p:sp>
        <p:sp>
          <p:nvSpPr>
            <p:cNvPr id="14" name="Rectangle 13">
              <a:extLst>
                <a:ext uri="{FF2B5EF4-FFF2-40B4-BE49-F238E27FC236}">
                  <a16:creationId xmlns:a16="http://schemas.microsoft.com/office/drawing/2014/main" id="{92664DEA-BE49-1E7F-AED1-5026087D7E78}"/>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5" name="Rectangle 14">
              <a:extLst>
                <a:ext uri="{FF2B5EF4-FFF2-40B4-BE49-F238E27FC236}">
                  <a16:creationId xmlns:a16="http://schemas.microsoft.com/office/drawing/2014/main" id="{8BE2CCCF-7785-9174-41D8-6E9C2BC6BA9C}"/>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sp>
          <p:nvSpPr>
            <p:cNvPr id="16" name="Rectangle 15">
              <a:extLst>
                <a:ext uri="{FF2B5EF4-FFF2-40B4-BE49-F238E27FC236}">
                  <a16:creationId xmlns:a16="http://schemas.microsoft.com/office/drawing/2014/main" id="{9326E343-033E-22A0-EF65-0B5B7BD5129A}"/>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endParaRPr lang="en-US" sz="2400" dirty="0">
                <a:solidFill>
                  <a:schemeClr val="tx1"/>
                </a:solidFill>
                <a:cs typeface="Cambria Math"/>
              </a:endParaRPr>
            </a:p>
          </p:txBody>
        </p:sp>
      </p:grpSp>
      <p:pic>
        <p:nvPicPr>
          <p:cNvPr id="32" name="Picture 4" descr="Antibodies : Production, Structure, and Classes">
            <a:extLst>
              <a:ext uri="{FF2B5EF4-FFF2-40B4-BE49-F238E27FC236}">
                <a16:creationId xmlns:a16="http://schemas.microsoft.com/office/drawing/2014/main" id="{B5F90640-F572-B4AB-63FE-D7F77B06081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330" r="12941"/>
          <a:stretch/>
        </p:blipFill>
        <p:spPr bwMode="auto">
          <a:xfrm>
            <a:off x="11358097" y="2354642"/>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9E1B2F1-D855-9728-B33A-A5806344144C}"/>
              </a:ext>
            </a:extLst>
          </p:cNvPr>
          <p:cNvPicPr>
            <a:picLocks noChangeAspect="1"/>
          </p:cNvPicPr>
          <p:nvPr/>
        </p:nvPicPr>
        <p:blipFill>
          <a:blip r:embed="rId12"/>
          <a:stretch>
            <a:fillRect/>
          </a:stretch>
        </p:blipFill>
        <p:spPr>
          <a:xfrm>
            <a:off x="463735" y="1828564"/>
            <a:ext cx="6517339" cy="4775933"/>
          </a:xfrm>
          <a:prstGeom prst="rect">
            <a:avLst/>
          </a:prstGeom>
        </p:spPr>
      </p:pic>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DBCD49-DF5A-8F7F-32C8-418CB1280C2F}"/>
                  </a:ext>
                </a:extLst>
              </p:cNvPr>
              <p:cNvSpPr/>
              <p:nvPr/>
            </p:nvSpPr>
            <p:spPr>
              <a:xfrm>
                <a:off x="7091514" y="341954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a:latin typeface="Cambria Math" panose="02040503050406030204" pitchFamily="18" charset="0"/>
                              <a:sym typeface="Symbol" pitchFamily="2" charset="2"/>
                            </a:rPr>
                          </m:ctrlPr>
                        </m:fPr>
                        <m:num>
                          <m:r>
                            <a:rPr lang="en-US" sz="3200" b="1" dirty="0">
                              <a:solidFill>
                                <a:srgbClr val="C00000"/>
                              </a:solidFill>
                              <a:latin typeface="Cambria Math" panose="02040503050406030204" pitchFamily="18" charset="0"/>
                              <a:ea typeface="Cambria Math" panose="02040503050406030204" pitchFamily="18" charset="0"/>
                              <a:sym typeface="Symbol" pitchFamily="2" charset="2"/>
                            </a:rPr>
                            <m:t>𝛃</m:t>
                          </m:r>
                        </m:num>
                        <m:den>
                          <m:r>
                            <a:rPr lang="en-US" sz="3200" b="1" dirty="0">
                              <a:latin typeface="Cambria Math" panose="02040503050406030204" pitchFamily="18" charset="0"/>
                              <a:ea typeface="Cambria Math" panose="02040503050406030204" pitchFamily="18" charset="0"/>
                              <a:sym typeface="Symbol" pitchFamily="2" charset="2"/>
                            </a:rPr>
                            <m:t>𝛄</m:t>
                          </m:r>
                          <m:r>
                            <a:rPr lang="en-US" sz="3200" b="1" dirty="0">
                              <a:latin typeface="Cambria Math" panose="02040503050406030204" pitchFamily="18" charset="0"/>
                              <a:ea typeface="Cambria Math" panose="02040503050406030204" pitchFamily="18" charset="0"/>
                              <a:sym typeface="Symbol" pitchFamily="2" charset="2"/>
                            </a:rPr>
                            <m:t>+ </m:t>
                          </m:r>
                          <m:r>
                            <a:rPr lang="en-US" sz="3200" b="1" dirty="0">
                              <a:latin typeface="Cambria Math" panose="02040503050406030204" pitchFamily="18" charset="0"/>
                              <a:ea typeface="Cambria Math" panose="02040503050406030204" pitchFamily="18" charset="0"/>
                              <a:sym typeface="Symbol" pitchFamily="2" charset="2"/>
                            </a:rPr>
                            <m:t>𝛍</m:t>
                          </m:r>
                        </m:den>
                      </m:f>
                    </m:oMath>
                  </m:oMathPara>
                </a14:m>
                <a:endParaRPr lang="en-US" sz="3200" b="1" dirty="0">
                  <a:ea typeface="Lucida Grande"/>
                  <a:cs typeface="Times New Roman"/>
                </a:endParaRPr>
              </a:p>
            </p:txBody>
          </p:sp>
        </mc:Choice>
        <mc:Fallback xmlns="">
          <p:sp>
            <p:nvSpPr>
              <p:cNvPr id="37" name="Rectangle 36">
                <a:extLst>
                  <a:ext uri="{FF2B5EF4-FFF2-40B4-BE49-F238E27FC236}">
                    <a16:creationId xmlns:a16="http://schemas.microsoft.com/office/drawing/2014/main" id="{92DBCD49-DF5A-8F7F-32C8-418CB1280C2F}"/>
                  </a:ext>
                </a:extLst>
              </p:cNvPr>
              <p:cNvSpPr>
                <a:spLocks noRot="1" noChangeAspect="1" noMove="1" noResize="1" noEditPoints="1" noAdjustHandles="1" noChangeArrowheads="1" noChangeShapeType="1" noTextEdit="1"/>
              </p:cNvSpPr>
              <p:nvPr/>
            </p:nvSpPr>
            <p:spPr>
              <a:xfrm>
                <a:off x="7091514" y="3419543"/>
                <a:ext cx="2331794" cy="1105046"/>
              </a:xfrm>
              <a:prstGeom prst="rect">
                <a:avLst/>
              </a:prstGeom>
              <a:blipFill>
                <a:blip r:embed="rId13"/>
                <a:stretch>
                  <a:fillRect l="-541" r="-541" b="-13636"/>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4E2B2F6-2F62-B1CC-1016-7FBF9555D500}"/>
              </a:ext>
            </a:extLst>
          </p:cNvPr>
          <p:cNvSpPr/>
          <p:nvPr/>
        </p:nvSpPr>
        <p:spPr>
          <a:xfrm>
            <a:off x="9787226" y="3441841"/>
            <a:ext cx="2193215" cy="1200329"/>
          </a:xfrm>
          <a:prstGeom prst="rect">
            <a:avLst/>
          </a:prstGeom>
        </p:spPr>
        <p:txBody>
          <a:bodyPr wrap="square">
            <a:spAutoFit/>
          </a:bodyPr>
          <a:lstStyle/>
          <a:p>
            <a:r>
              <a:rPr lang="en-US" dirty="0">
                <a:cs typeface="Cambria Math"/>
              </a:rPr>
              <a:t>b = birth rate</a:t>
            </a:r>
          </a:p>
          <a:p>
            <a:r>
              <a:rPr lang="en-GB" dirty="0">
                <a:sym typeface="Symbol" pitchFamily="2" charset="2"/>
              </a:rPr>
              <a:t></a:t>
            </a:r>
            <a:r>
              <a:rPr lang="en-US" dirty="0">
                <a:sym typeface="Symbol" pitchFamily="2" charset="2"/>
              </a:rPr>
              <a:t> = death rate</a:t>
            </a:r>
            <a:endParaRPr lang="en-US" dirty="0">
              <a:ea typeface="Lucida Grande"/>
              <a:cs typeface="Lucida Grande"/>
            </a:endParaRPr>
          </a:p>
          <a:p>
            <a:r>
              <a:rPr lang="en-US" b="1" dirty="0">
                <a:solidFill>
                  <a:srgbClr val="C00000"/>
                </a:solidFill>
                <a:ea typeface="Lucida Grande"/>
                <a:cs typeface="Lucida Grande"/>
              </a:rPr>
              <a:t>β</a:t>
            </a:r>
            <a:r>
              <a:rPr lang="en-US" dirty="0">
                <a:ea typeface="Lucida Grande"/>
                <a:cs typeface="Lucida Grande"/>
              </a:rPr>
              <a:t> </a:t>
            </a:r>
            <a:r>
              <a:rPr lang="en-US" dirty="0">
                <a:cs typeface="Cambria Math"/>
              </a:rPr>
              <a:t>= </a:t>
            </a:r>
            <a:r>
              <a:rPr lang="en-US" b="1" dirty="0">
                <a:solidFill>
                  <a:srgbClr val="C00000"/>
                </a:solidFill>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sp>
        <p:nvSpPr>
          <p:cNvPr id="42" name="Rectangle 41">
            <a:extLst>
              <a:ext uri="{FF2B5EF4-FFF2-40B4-BE49-F238E27FC236}">
                <a16:creationId xmlns:a16="http://schemas.microsoft.com/office/drawing/2014/main" id="{01D73ADB-98C2-9F5C-C8C5-A7F775123A25}"/>
              </a:ext>
            </a:extLst>
          </p:cNvPr>
          <p:cNvSpPr/>
          <p:nvPr/>
        </p:nvSpPr>
        <p:spPr>
          <a:xfrm>
            <a:off x="6482634" y="6085024"/>
            <a:ext cx="5550213" cy="400110"/>
          </a:xfrm>
          <a:prstGeom prst="rect">
            <a:avLst/>
          </a:prstGeom>
        </p:spPr>
        <p:txBody>
          <a:bodyPr wrap="square">
            <a:spAutoFit/>
          </a:bodyPr>
          <a:lstStyle/>
          <a:p>
            <a:pPr algn="ctr"/>
            <a:r>
              <a:rPr lang="en-US" sz="2000" i="1" dirty="0"/>
              <a:t>(epidemics spread @R</a:t>
            </a:r>
            <a:r>
              <a:rPr lang="en-US" sz="2000" i="1" baseline="-25000" dirty="0"/>
              <a:t>E</a:t>
            </a:r>
            <a:r>
              <a:rPr lang="en-US" sz="2000" i="1" dirty="0"/>
              <a:t>&gt;1 and decline @R</a:t>
            </a:r>
            <a:r>
              <a:rPr lang="en-US" sz="2000" i="1" baseline="-25000" dirty="0"/>
              <a:t>E</a:t>
            </a:r>
            <a:r>
              <a:rPr lang="en-US" sz="2000" i="1" dirty="0"/>
              <a:t>&lt;1)</a:t>
            </a:r>
          </a:p>
        </p:txBody>
      </p:sp>
      <p:sp>
        <p:nvSpPr>
          <p:cNvPr id="43" name="TextBox 42">
            <a:extLst>
              <a:ext uri="{FF2B5EF4-FFF2-40B4-BE49-F238E27FC236}">
                <a16:creationId xmlns:a16="http://schemas.microsoft.com/office/drawing/2014/main" id="{AA8572B3-D5E2-EAC9-E4E9-836C6904F48E}"/>
              </a:ext>
            </a:extLst>
          </p:cNvPr>
          <p:cNvSpPr txBox="1"/>
          <p:nvPr/>
        </p:nvSpPr>
        <p:spPr>
          <a:xfrm>
            <a:off x="-406997" y="6488668"/>
            <a:ext cx="5584262" cy="369332"/>
          </a:xfrm>
          <a:prstGeom prst="rect">
            <a:avLst/>
          </a:prstGeom>
          <a:noFill/>
        </p:spPr>
        <p:txBody>
          <a:bodyPr wrap="square" rtlCol="0">
            <a:spAutoFit/>
          </a:bodyPr>
          <a:lstStyle/>
          <a:p>
            <a:pPr algn="r"/>
            <a:r>
              <a:rPr lang="en-US" dirty="0">
                <a:cs typeface="Franklin Gothic Medium"/>
              </a:rPr>
              <a:t>Anderson &amp; May 1991. </a:t>
            </a:r>
            <a:r>
              <a:rPr lang="en-US" i="1" dirty="0">
                <a:cs typeface="Franklin Gothic Medium"/>
              </a:rPr>
              <a:t>Infectious Diseases of Humans</a:t>
            </a:r>
            <a:endParaRPr lang="en-US" dirty="0">
              <a:cs typeface="Franklin Gothic Medium"/>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A70ED25C-6EC2-3A94-8DA2-26544B642122}"/>
                  </a:ext>
                </a:extLst>
              </p:cNvPr>
              <p:cNvSpPr/>
              <p:nvPr/>
            </p:nvSpPr>
            <p:spPr>
              <a:xfrm>
                <a:off x="7037375" y="4875111"/>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rgbClr val="44DB58"/>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30" name="Rectangle 29">
                <a:extLst>
                  <a:ext uri="{FF2B5EF4-FFF2-40B4-BE49-F238E27FC236}">
                    <a16:creationId xmlns:a16="http://schemas.microsoft.com/office/drawing/2014/main" id="{A70ED25C-6EC2-3A94-8DA2-26544B642122}"/>
                  </a:ext>
                </a:extLst>
              </p:cNvPr>
              <p:cNvSpPr>
                <a:spLocks noRot="1" noChangeAspect="1" noMove="1" noResize="1" noEditPoints="1" noAdjustHandles="1" noChangeArrowheads="1" noChangeShapeType="1" noTextEdit="1"/>
              </p:cNvSpPr>
              <p:nvPr/>
            </p:nvSpPr>
            <p:spPr>
              <a:xfrm>
                <a:off x="7037375" y="4875111"/>
                <a:ext cx="2331794" cy="1014317"/>
              </a:xfrm>
              <a:prstGeom prst="rect">
                <a:avLst/>
              </a:prstGeom>
              <a:blipFill>
                <a:blip r:embed="rId14"/>
                <a:stretch>
                  <a:fillRect b="-7500"/>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75FFA8D-67C7-E961-B925-6CDA1DD97D65}"/>
              </a:ext>
            </a:extLst>
          </p:cNvPr>
          <p:cNvSpPr/>
          <p:nvPr/>
        </p:nvSpPr>
        <p:spPr>
          <a:xfrm>
            <a:off x="7103014" y="819581"/>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35" name="Title 1">
            <a:extLst>
              <a:ext uri="{FF2B5EF4-FFF2-40B4-BE49-F238E27FC236}">
                <a16:creationId xmlns:a16="http://schemas.microsoft.com/office/drawing/2014/main" id="{53F3916C-3E96-9715-39E7-FF773D0DC4E2}"/>
              </a:ext>
            </a:extLst>
          </p:cNvPr>
          <p:cNvSpPr txBox="1">
            <a:spLocks/>
          </p:cNvSpPr>
          <p:nvPr/>
        </p:nvSpPr>
        <p:spPr>
          <a:xfrm>
            <a:off x="270933" y="129393"/>
            <a:ext cx="5690307"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600" dirty="0">
                <a:latin typeface="+mn-lt"/>
              </a:rPr>
              <a:t>We can </a:t>
            </a:r>
            <a:r>
              <a:rPr lang="en-US" sz="2600" b="1" dirty="0">
                <a:solidFill>
                  <a:srgbClr val="C00000"/>
                </a:solidFill>
                <a:latin typeface="+mn-lt"/>
              </a:rPr>
              <a:t>estimate epidemic trajectories </a:t>
            </a:r>
            <a:r>
              <a:rPr lang="en-US" sz="2600" dirty="0">
                <a:latin typeface="+mn-lt"/>
              </a:rPr>
              <a:t>by fitting SIR models to infectious case count data.</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82A060C-8EA1-1313-9418-B96ACBA6876C}"/>
                  </a:ext>
                </a:extLst>
              </p:cNvPr>
              <p:cNvSpPr/>
              <p:nvPr/>
            </p:nvSpPr>
            <p:spPr>
              <a:xfrm>
                <a:off x="9532287" y="4757991"/>
                <a:ext cx="2195978"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𝝀</m:t>
                    </m:r>
                  </m:oMath>
                </a14:m>
                <a:r>
                  <a:rPr lang="en-US" sz="2600" dirty="0">
                    <a:solidFill>
                      <a:schemeClr val="tx1"/>
                    </a:solidFill>
                    <a:latin typeface="Franklin Gothic Medium" pitchFamily="34" charset="0"/>
                  </a:rPr>
                  <a:t> </a:t>
                </a:r>
                <a:r>
                  <a:rPr lang="en-US" i="1" dirty="0">
                    <a:solidFill>
                      <a:schemeClr val="tx1"/>
                    </a:solidFill>
                  </a:rPr>
                  <a:t>for a population model</a:t>
                </a:r>
              </a:p>
            </p:txBody>
          </p:sp>
        </mc:Choice>
        <mc:Fallback xmlns="">
          <p:sp>
            <p:nvSpPr>
              <p:cNvPr id="26" name="Rectangle 25">
                <a:extLst>
                  <a:ext uri="{FF2B5EF4-FFF2-40B4-BE49-F238E27FC236}">
                    <a16:creationId xmlns:a16="http://schemas.microsoft.com/office/drawing/2014/main" id="{C82A060C-8EA1-1313-9418-B96ACBA6876C}"/>
                  </a:ext>
                </a:extLst>
              </p:cNvPr>
              <p:cNvSpPr>
                <a:spLocks noRot="1" noChangeAspect="1" noMove="1" noResize="1" noEditPoints="1" noAdjustHandles="1" noChangeArrowheads="1" noChangeShapeType="1" noTextEdit="1"/>
              </p:cNvSpPr>
              <p:nvPr/>
            </p:nvSpPr>
            <p:spPr>
              <a:xfrm>
                <a:off x="9532287" y="4757991"/>
                <a:ext cx="2195978" cy="1353565"/>
              </a:xfrm>
              <a:prstGeom prst="rect">
                <a:avLst/>
              </a:prstGeom>
              <a:blipFill>
                <a:blip r:embed="rId1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86720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16" name="Rectangle 15">
            <a:extLst>
              <a:ext uri="{FF2B5EF4-FFF2-40B4-BE49-F238E27FC236}">
                <a16:creationId xmlns:a16="http://schemas.microsoft.com/office/drawing/2014/main" id="{56ADBD41-0C52-7E59-2CAB-422A6D74BBD2}"/>
              </a:ext>
            </a:extLst>
          </p:cNvPr>
          <p:cNvSpPr/>
          <p:nvPr/>
        </p:nvSpPr>
        <p:spPr>
          <a:xfrm>
            <a:off x="-40687" y="1996751"/>
            <a:ext cx="4965696" cy="4861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3677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DEAF3033-E6DD-3B6D-61C7-AAC3E9ED8151}"/>
              </a:ext>
            </a:extLst>
          </p:cNvPr>
          <p:cNvSpPr/>
          <p:nvPr/>
        </p:nvSpPr>
        <p:spPr>
          <a:xfrm>
            <a:off x="-40687" y="3494730"/>
            <a:ext cx="4965696" cy="3363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816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
        <p:nvSpPr>
          <p:cNvPr id="2" name="Rectangle 1">
            <a:extLst>
              <a:ext uri="{FF2B5EF4-FFF2-40B4-BE49-F238E27FC236}">
                <a16:creationId xmlns:a16="http://schemas.microsoft.com/office/drawing/2014/main" id="{6CE2B7E4-6025-13A8-55AC-4FB99B6C2CD2}"/>
              </a:ext>
            </a:extLst>
          </p:cNvPr>
          <p:cNvSpPr/>
          <p:nvPr/>
        </p:nvSpPr>
        <p:spPr>
          <a:xfrm>
            <a:off x="-40687" y="5251169"/>
            <a:ext cx="4965696" cy="160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0448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4">
            <a:extLst>
              <a:ext uri="{FF2B5EF4-FFF2-40B4-BE49-F238E27FC236}">
                <a16:creationId xmlns:a16="http://schemas.microsoft.com/office/drawing/2014/main" id="{BD088AC4-8A23-ACCD-8B4B-D0BD2E44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686" y="51318"/>
            <a:ext cx="6858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9D5D1CD-806B-9034-6BDC-61702A6E5B4D}"/>
                  </a:ext>
                </a:extLst>
              </p:cNvPr>
              <p:cNvSpPr/>
              <p:nvPr/>
            </p:nvSpPr>
            <p:spPr>
              <a:xfrm>
                <a:off x="-261566" y="-182625"/>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19D5D1CD-806B-9034-6BDC-61702A6E5B4D}"/>
                  </a:ext>
                </a:extLst>
              </p:cNvPr>
              <p:cNvSpPr>
                <a:spLocks noRot="1" noChangeAspect="1" noMove="1" noResize="1" noEditPoints="1" noAdjustHandles="1" noChangeArrowheads="1" noChangeShapeType="1" noTextEdit="1"/>
              </p:cNvSpPr>
              <p:nvPr/>
            </p:nvSpPr>
            <p:spPr>
              <a:xfrm>
                <a:off x="-261566" y="-182625"/>
                <a:ext cx="1646249"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8E344E1-47E8-050F-79E1-7E43FB026CF7}"/>
                  </a:ext>
                </a:extLst>
              </p:cNvPr>
              <p:cNvSpPr/>
              <p:nvPr/>
            </p:nvSpPr>
            <p:spPr>
              <a:xfrm>
                <a:off x="1334211" y="-98022"/>
                <a:ext cx="1646249"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𝒕</m:t>
                          </m:r>
                        </m:sub>
                      </m:sSub>
                    </m:oMath>
                  </m:oMathPara>
                </a14:m>
                <a:endParaRPr lang="en-US" sz="55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48E344E1-47E8-050F-79E1-7E43FB026CF7}"/>
                  </a:ext>
                </a:extLst>
              </p:cNvPr>
              <p:cNvSpPr>
                <a:spLocks noRot="1" noChangeAspect="1" noMove="1" noResize="1" noEditPoints="1" noAdjustHandles="1" noChangeArrowheads="1" noChangeShapeType="1" noTextEdit="1"/>
              </p:cNvSpPr>
              <p:nvPr/>
            </p:nvSpPr>
            <p:spPr>
              <a:xfrm>
                <a:off x="1334211" y="-98022"/>
                <a:ext cx="1646249" cy="1353565"/>
              </a:xfrm>
              <a:prstGeom prst="rect">
                <a:avLst/>
              </a:prstGeom>
              <a:blipFill>
                <a:blip r:embed="rId5"/>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D984B380-E011-850E-94A7-679D95BFA5FC}"/>
              </a:ext>
            </a:extLst>
          </p:cNvPr>
          <p:cNvSpPr txBox="1">
            <a:spLocks/>
          </p:cNvSpPr>
          <p:nvPr/>
        </p:nvSpPr>
        <p:spPr>
          <a:xfrm>
            <a:off x="1092705" y="470274"/>
            <a:ext cx="877543" cy="49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OR</a:t>
            </a:r>
          </a:p>
        </p:txBody>
      </p:sp>
      <p:sp>
        <p:nvSpPr>
          <p:cNvPr id="10" name="Content Placeholder 2">
            <a:extLst>
              <a:ext uri="{FF2B5EF4-FFF2-40B4-BE49-F238E27FC236}">
                <a16:creationId xmlns:a16="http://schemas.microsoft.com/office/drawing/2014/main" id="{97208027-E0AF-4B50-0F92-7ED0C1D8B5FA}"/>
              </a:ext>
            </a:extLst>
          </p:cNvPr>
          <p:cNvSpPr>
            <a:spLocks noGrp="1"/>
          </p:cNvSpPr>
          <p:nvPr>
            <p:ph idx="1"/>
          </p:nvPr>
        </p:nvSpPr>
        <p:spPr>
          <a:xfrm>
            <a:off x="0" y="1194842"/>
            <a:ext cx="4887686" cy="3363270"/>
          </a:xfrm>
        </p:spPr>
        <p:txBody>
          <a:bodyPr>
            <a:normAutofit lnSpcReduction="10000"/>
          </a:bodyPr>
          <a:lstStyle/>
          <a:p>
            <a:r>
              <a:rPr lang="en-US" dirty="0"/>
              <a:t>The </a:t>
            </a:r>
            <a:r>
              <a:rPr lang="en-US" b="1" dirty="0">
                <a:solidFill>
                  <a:srgbClr val="C00000"/>
                </a:solidFill>
              </a:rPr>
              <a:t>effective reproduction number </a:t>
            </a:r>
            <a:r>
              <a:rPr lang="en-US" dirty="0"/>
              <a:t>for a pathogen</a:t>
            </a:r>
          </a:p>
          <a:p>
            <a:pPr lvl="0"/>
            <a:r>
              <a:rPr lang="en-US" dirty="0"/>
              <a:t>Defined as: the number of new cases caused by one infectious case in a </a:t>
            </a:r>
            <a:r>
              <a:rPr lang="en-US" b="1" dirty="0">
                <a:solidFill>
                  <a:schemeClr val="accent6"/>
                </a:solidFill>
              </a:rPr>
              <a:t>partially susceptible </a:t>
            </a:r>
            <a:r>
              <a:rPr lang="en-US" dirty="0"/>
              <a:t>population</a:t>
            </a:r>
          </a:p>
          <a:p>
            <a:pPr lvl="0"/>
            <a:r>
              <a:rPr lang="en-US" dirty="0"/>
              <a:t>Calculated as R0*proportion susceptible</a:t>
            </a:r>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A5F7378-0C90-98B9-60B0-F81EA9B8A7B6}"/>
                  </a:ext>
                </a:extLst>
              </p:cNvPr>
              <p:cNvSpPr/>
              <p:nvPr/>
            </p:nvSpPr>
            <p:spPr>
              <a:xfrm>
                <a:off x="112049" y="4212239"/>
                <a:ext cx="2331794" cy="10143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smtClean="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i="0" dirty="0" smtClean="0">
                              <a:solidFill>
                                <a:srgbClr val="C00000"/>
                              </a:solidFill>
                              <a:latin typeface="Cambria Math" panose="02040503050406030204" pitchFamily="18" charset="0"/>
                              <a:sym typeface="Symbol" pitchFamily="2" charset="2"/>
                            </a:rPr>
                            <m:t>𝐄</m:t>
                          </m:r>
                        </m:sub>
                      </m:sSub>
                      <m:r>
                        <a:rPr lang="en-US" sz="3200" b="1" dirty="0">
                          <a:latin typeface="Cambria Math" panose="02040503050406030204" pitchFamily="18" charset="0"/>
                          <a:sym typeface="Symbol" pitchFamily="2" charset="2"/>
                        </a:rPr>
                        <m:t>=</m:t>
                      </m:r>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f>
                        <m:fPr>
                          <m:ctrlPr>
                            <a:rPr lang="en-US" sz="3200" b="1" i="1" dirty="0">
                              <a:latin typeface="Cambria Math" panose="02040503050406030204" pitchFamily="18" charset="0"/>
                              <a:sym typeface="Symbol" pitchFamily="2" charset="2"/>
                            </a:rPr>
                          </m:ctrlPr>
                        </m:fPr>
                        <m:num>
                          <m:r>
                            <a:rPr lang="en-US" sz="3200" b="1" i="0" dirty="0" smtClean="0">
                              <a:solidFill>
                                <a:schemeClr val="accent6"/>
                              </a:solidFill>
                              <a:latin typeface="Cambria Math" panose="02040503050406030204" pitchFamily="18" charset="0"/>
                              <a:ea typeface="Cambria Math" panose="02040503050406030204" pitchFamily="18" charset="0"/>
                              <a:sym typeface="Symbol" pitchFamily="2" charset="2"/>
                            </a:rPr>
                            <m:t>𝐒</m:t>
                          </m:r>
                        </m:num>
                        <m:den>
                          <m:r>
                            <a:rPr lang="en-US" sz="3200" b="1" i="0" dirty="0" smtClean="0">
                              <a:latin typeface="Cambria Math" panose="02040503050406030204" pitchFamily="18" charset="0"/>
                              <a:ea typeface="Cambria Math" panose="02040503050406030204" pitchFamily="18" charset="0"/>
                              <a:sym typeface="Symbol" pitchFamily="2" charset="2"/>
                            </a:rPr>
                            <m:t>𝐍</m:t>
                          </m:r>
                        </m:den>
                      </m:f>
                    </m:oMath>
                  </m:oMathPara>
                </a14:m>
                <a:endParaRPr lang="en-US" sz="3200" b="1" dirty="0">
                  <a:ea typeface="Lucida Grande"/>
                  <a:cs typeface="Times New Roman"/>
                </a:endParaRPr>
              </a:p>
            </p:txBody>
          </p:sp>
        </mc:Choice>
        <mc:Fallback xmlns="">
          <p:sp>
            <p:nvSpPr>
              <p:cNvPr id="11" name="Rectangle 10">
                <a:extLst>
                  <a:ext uri="{FF2B5EF4-FFF2-40B4-BE49-F238E27FC236}">
                    <a16:creationId xmlns:a16="http://schemas.microsoft.com/office/drawing/2014/main" id="{FA5F7378-0C90-98B9-60B0-F81EA9B8A7B6}"/>
                  </a:ext>
                </a:extLst>
              </p:cNvPr>
              <p:cNvSpPr>
                <a:spLocks noRot="1" noChangeAspect="1" noMove="1" noResize="1" noEditPoints="1" noAdjustHandles="1" noChangeArrowheads="1" noChangeShapeType="1" noTextEdit="1"/>
              </p:cNvSpPr>
              <p:nvPr/>
            </p:nvSpPr>
            <p:spPr>
              <a:xfrm>
                <a:off x="112049" y="4212239"/>
                <a:ext cx="2331794" cy="1014317"/>
              </a:xfrm>
              <a:prstGeom prst="rect">
                <a:avLst/>
              </a:prstGeom>
              <a:blipFill>
                <a:blip r:embed="rId6"/>
                <a:stretch>
                  <a:fillRect b="-8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29CEF41-273D-9300-6A07-C07F5A40B09D}"/>
              </a:ext>
            </a:extLst>
          </p:cNvPr>
          <p:cNvSpPr txBox="1">
            <a:spLocks noChangeArrowheads="1"/>
          </p:cNvSpPr>
          <p:nvPr/>
        </p:nvSpPr>
        <p:spPr bwMode="auto">
          <a:xfrm>
            <a:off x="9840686" y="6385443"/>
            <a:ext cx="381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err="1">
                <a:latin typeface="+mn-lt"/>
                <a:cs typeface="Times New Roman" charset="0"/>
              </a:rPr>
              <a:t>epiforecasts.io</a:t>
            </a:r>
            <a:r>
              <a:rPr lang="en-US" sz="2800" dirty="0">
                <a:latin typeface="+mn-lt"/>
                <a:cs typeface="Times New Roman" charset="0"/>
              </a:rPr>
              <a:t> </a:t>
            </a:r>
          </a:p>
        </p:txBody>
      </p:sp>
      <p:sp>
        <p:nvSpPr>
          <p:cNvPr id="13" name="TextBox 12">
            <a:extLst>
              <a:ext uri="{FF2B5EF4-FFF2-40B4-BE49-F238E27FC236}">
                <a16:creationId xmlns:a16="http://schemas.microsoft.com/office/drawing/2014/main" id="{6357934F-92E8-4F71-8E83-12AD94994775}"/>
              </a:ext>
            </a:extLst>
          </p:cNvPr>
          <p:cNvSpPr txBox="1">
            <a:spLocks noChangeArrowheads="1"/>
          </p:cNvSpPr>
          <p:nvPr/>
        </p:nvSpPr>
        <p:spPr bwMode="auto">
          <a:xfrm>
            <a:off x="8382000" y="26705"/>
            <a:ext cx="3810000" cy="83099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400" dirty="0">
                <a:latin typeface="+mn-lt"/>
                <a:cs typeface="Times New Roman" charset="0"/>
              </a:rPr>
              <a:t>COVID projections for Illinois through March 2022</a:t>
            </a:r>
          </a:p>
        </p:txBody>
      </p:sp>
      <p:sp>
        <p:nvSpPr>
          <p:cNvPr id="15" name="TextBox 14">
            <a:extLst>
              <a:ext uri="{FF2B5EF4-FFF2-40B4-BE49-F238E27FC236}">
                <a16:creationId xmlns:a16="http://schemas.microsoft.com/office/drawing/2014/main" id="{37BCB0DA-D9E9-1695-1F8F-AEE28C9E2BE8}"/>
              </a:ext>
            </a:extLst>
          </p:cNvPr>
          <p:cNvSpPr txBox="1"/>
          <p:nvPr/>
        </p:nvSpPr>
        <p:spPr>
          <a:xfrm>
            <a:off x="-78010" y="5473005"/>
            <a:ext cx="4887685" cy="954107"/>
          </a:xfrm>
          <a:prstGeom prst="rect">
            <a:avLst/>
          </a:prstGeom>
          <a:noFill/>
        </p:spPr>
        <p:txBody>
          <a:bodyPr wrap="square">
            <a:spAutoFit/>
          </a:bodyPr>
          <a:lstStyle/>
          <a:p>
            <a:pPr marL="285750" lvl="0" indent="-285750">
              <a:buFont typeface="Arial" panose="020B0604020202020204" pitchFamily="34" charset="0"/>
              <a:buChar char="•"/>
            </a:pPr>
            <a:r>
              <a:rPr lang="en-US" sz="2800" dirty="0"/>
              <a:t>Gives a realistic pulse of the current pace of the epidemic!</a:t>
            </a:r>
          </a:p>
        </p:txBody>
      </p:sp>
    </p:spTree>
    <p:extLst>
      <p:ext uri="{BB962C8B-B14F-4D97-AF65-F5344CB8AC3E}">
        <p14:creationId xmlns:p14="http://schemas.microsoft.com/office/powerpoint/2010/main" val="3225261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893614" y="3892475"/>
            <a:ext cx="550827" cy="295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A42EFAA9-6AFA-1EDD-9F91-DDA5AF8B265A}"/>
              </a:ext>
            </a:extLst>
          </p:cNvPr>
          <p:cNvCxnSpPr>
            <a:cxnSpLocks/>
          </p:cNvCxnSpPr>
          <p:nvPr/>
        </p:nvCxnSpPr>
        <p:spPr>
          <a:xfrm flipH="1" flipV="1">
            <a:off x="4994538" y="5628037"/>
            <a:ext cx="229880" cy="5310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AB252604-D6F9-7F67-074A-38D5AE7D2927}"/>
              </a:ext>
            </a:extLst>
          </p:cNvPr>
          <p:cNvSpPr>
            <a:spLocks noGrp="1"/>
          </p:cNvSpPr>
          <p:nvPr>
            <p:ph idx="1"/>
          </p:nvPr>
        </p:nvSpPr>
        <p:spPr>
          <a:xfrm>
            <a:off x="4727483" y="6226406"/>
            <a:ext cx="1295753" cy="524523"/>
          </a:xfrm>
        </p:spPr>
        <p:txBody>
          <a:bodyPr>
            <a:normAutofit/>
          </a:bodyPr>
          <a:lstStyle/>
          <a:p>
            <a:pPr marL="0" indent="0">
              <a:buNone/>
            </a:pPr>
            <a:r>
              <a:rPr lang="en-US" dirty="0"/>
              <a:t>Not 0!</a:t>
            </a:r>
          </a:p>
          <a:p>
            <a:endParaRPr lang="en-US" dirty="0"/>
          </a:p>
        </p:txBody>
      </p:sp>
      <p:sp>
        <p:nvSpPr>
          <p:cNvPr id="6" name="Content Placeholder 2">
            <a:extLst>
              <a:ext uri="{FF2B5EF4-FFF2-40B4-BE49-F238E27FC236}">
                <a16:creationId xmlns:a16="http://schemas.microsoft.com/office/drawing/2014/main" id="{85F93104-6F30-DE9F-6639-E70949D7307B}"/>
              </a:ext>
            </a:extLst>
          </p:cNvPr>
          <p:cNvSpPr txBox="1">
            <a:spLocks/>
          </p:cNvSpPr>
          <p:nvPr/>
        </p:nvSpPr>
        <p:spPr>
          <a:xfrm>
            <a:off x="9519964" y="3542050"/>
            <a:ext cx="1295753" cy="524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1!</a:t>
            </a:r>
          </a:p>
          <a:p>
            <a:endParaRPr lang="en-US" dirty="0"/>
          </a:p>
        </p:txBody>
      </p:sp>
    </p:spTree>
    <p:extLst>
      <p:ext uri="{BB962C8B-B14F-4D97-AF65-F5344CB8AC3E}">
        <p14:creationId xmlns:p14="http://schemas.microsoft.com/office/powerpoint/2010/main" val="19555326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No matter the dynamics, not everyone gets infected before the epidemic ends!</a:t>
            </a: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63672EE-AE6F-57BB-4D0A-C2B50C2EF7A8}"/>
              </a:ext>
            </a:extLst>
          </p:cNvPr>
          <p:cNvSpPr txBox="1"/>
          <p:nvPr/>
        </p:nvSpPr>
        <p:spPr>
          <a:xfrm>
            <a:off x="8927550" y="1551414"/>
            <a:ext cx="3081637" cy="4893647"/>
          </a:xfrm>
          <a:prstGeom prst="rect">
            <a:avLst/>
          </a:prstGeom>
          <a:noFill/>
        </p:spPr>
        <p:txBody>
          <a:bodyPr wrap="square">
            <a:spAutoFit/>
          </a:bodyPr>
          <a:lstStyle/>
          <a:p>
            <a:pPr marL="285750" indent="-285750">
              <a:buFont typeface="Arial" panose="020B0604020202020204" pitchFamily="34" charset="0"/>
              <a:buChar char="•"/>
            </a:pPr>
            <a:r>
              <a:rPr lang="en-US" sz="2600" dirty="0">
                <a:effectLst/>
              </a:rPr>
              <a:t>The epidemic does not end because all individuals have been infected and have either</a:t>
            </a:r>
            <a:r>
              <a:rPr lang="en-US" sz="2600" dirty="0"/>
              <a:t> </a:t>
            </a:r>
            <a:r>
              <a:rPr lang="en-US" sz="2600" dirty="0">
                <a:effectLst/>
              </a:rPr>
              <a:t>died or recovered</a:t>
            </a:r>
            <a:r>
              <a:rPr lang="en-US" sz="2600" dirty="0"/>
              <a:t>.</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effectLst/>
              </a:rPr>
              <a:t>Rather, finding new </a:t>
            </a:r>
            <a:r>
              <a:rPr lang="en-US" sz="2600" dirty="0" err="1">
                <a:effectLst/>
              </a:rPr>
              <a:t>susceptibles</a:t>
            </a:r>
            <a:r>
              <a:rPr lang="en-US" sz="2600" dirty="0">
                <a:effectLst/>
              </a:rPr>
              <a:t> becomes more difficult and R</a:t>
            </a:r>
            <a:r>
              <a:rPr lang="en-US" sz="2600" baseline="-25000" dirty="0">
                <a:effectLst/>
              </a:rPr>
              <a:t>E</a:t>
            </a:r>
            <a:r>
              <a:rPr lang="en-US" sz="2600" dirty="0">
                <a:effectLst/>
              </a:rPr>
              <a:t> &lt;1</a:t>
            </a:r>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1367380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03F98-B858-1F1F-7F11-E11DDEC2CC92}"/>
              </a:ext>
            </a:extLst>
          </p:cNvPr>
          <p:cNvSpPr/>
          <p:nvPr/>
        </p:nvSpPr>
        <p:spPr>
          <a:xfrm>
            <a:off x="7310924" y="1791478"/>
            <a:ext cx="4688243" cy="48711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87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716E0F-94FF-ECC3-4976-3D925DC2E7C5}"/>
              </a:ext>
            </a:extLst>
          </p:cNvPr>
          <p:cNvSpPr>
            <a:spLocks noGrp="1"/>
          </p:cNvSpPr>
          <p:nvPr>
            <p:ph type="title"/>
          </p:nvPr>
        </p:nvSpPr>
        <p:spPr>
          <a:xfrm>
            <a:off x="838200" y="190026"/>
            <a:ext cx="10515600" cy="977293"/>
          </a:xfrm>
        </p:spPr>
        <p:txBody>
          <a:bodyPr/>
          <a:lstStyle/>
          <a:p>
            <a:r>
              <a:rPr lang="en-US" dirty="0"/>
              <a:t>Let’s recap a bit!</a:t>
            </a:r>
          </a:p>
        </p:txBody>
      </p:sp>
      <p:sp>
        <p:nvSpPr>
          <p:cNvPr id="5" name="Content Placeholder 2">
            <a:extLst>
              <a:ext uri="{FF2B5EF4-FFF2-40B4-BE49-F238E27FC236}">
                <a16:creationId xmlns:a16="http://schemas.microsoft.com/office/drawing/2014/main" id="{DC57BA07-6EE1-6ABD-BF22-0779712B9BE9}"/>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endParaRPr lang="en-US" dirty="0"/>
          </a:p>
        </p:txBody>
      </p:sp>
      <p:cxnSp>
        <p:nvCxnSpPr>
          <p:cNvPr id="2" name="Straight Connector 1">
            <a:extLst>
              <a:ext uri="{FF2B5EF4-FFF2-40B4-BE49-F238E27FC236}">
                <a16:creationId xmlns:a16="http://schemas.microsoft.com/office/drawing/2014/main" id="{F79570DF-3DB0-2458-161B-27B98833CBF8}"/>
              </a:ext>
            </a:extLst>
          </p:cNvPr>
          <p:cNvCxnSpPr>
            <a:cxnSpLocks/>
          </p:cNvCxnSpPr>
          <p:nvPr/>
        </p:nvCxnSpPr>
        <p:spPr>
          <a:xfrm flipH="1" flipV="1">
            <a:off x="4172391" y="5442247"/>
            <a:ext cx="5703129" cy="142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E91654D-7559-8235-E3F9-D095B1C9E37D}"/>
                  </a:ext>
                </a:extLst>
              </p:cNvPr>
              <p:cNvSpPr txBox="1"/>
              <p:nvPr/>
            </p:nvSpPr>
            <p:spPr>
              <a:xfrm>
                <a:off x="9516291" y="5749046"/>
                <a:ext cx="71845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0070C0"/>
                              </a:solidFill>
                              <a:latin typeface="Cambria Math" panose="02040503050406030204" pitchFamily="18" charset="0"/>
                            </a:rPr>
                          </m:ctrlPr>
                        </m:sSubPr>
                        <m:e>
                          <m:r>
                            <a:rPr lang="en-US" sz="4000" b="0" i="1" smtClean="0">
                              <a:solidFill>
                                <a:srgbClr val="0070C0"/>
                              </a:solidFill>
                              <a:latin typeface="Cambria Math" panose="02040503050406030204" pitchFamily="18" charset="0"/>
                            </a:rPr>
                            <m:t>𝑥</m:t>
                          </m:r>
                        </m:e>
                        <m:sub>
                          <m:r>
                            <a:rPr lang="en-US" sz="4000" b="0" i="1" smtClean="0">
                              <a:solidFill>
                                <a:srgbClr val="0070C0"/>
                              </a:solidFill>
                              <a:latin typeface="Cambria Math" panose="02040503050406030204" pitchFamily="18" charset="0"/>
                            </a:rPr>
                            <m:t>1</m:t>
                          </m:r>
                        </m:sub>
                      </m:sSub>
                    </m:oMath>
                  </m:oMathPara>
                </a14:m>
                <a:endParaRPr lang="en-US" sz="4000" dirty="0">
                  <a:solidFill>
                    <a:srgbClr val="0070C0"/>
                  </a:solidFill>
                </a:endParaRPr>
              </a:p>
            </p:txBody>
          </p:sp>
        </mc:Choice>
        <mc:Fallback xmlns="">
          <p:sp>
            <p:nvSpPr>
              <p:cNvPr id="3" name="TextBox 2">
                <a:extLst>
                  <a:ext uri="{FF2B5EF4-FFF2-40B4-BE49-F238E27FC236}">
                    <a16:creationId xmlns:a16="http://schemas.microsoft.com/office/drawing/2014/main" id="{FE91654D-7559-8235-E3F9-D095B1C9E37D}"/>
                  </a:ext>
                </a:extLst>
              </p:cNvPr>
              <p:cNvSpPr txBox="1">
                <a:spLocks noRot="1" noChangeAspect="1" noMove="1" noResize="1" noEditPoints="1" noAdjustHandles="1" noChangeArrowheads="1" noChangeShapeType="1" noTextEdit="1"/>
              </p:cNvSpPr>
              <p:nvPr/>
            </p:nvSpPr>
            <p:spPr>
              <a:xfrm>
                <a:off x="9516291" y="5749046"/>
                <a:ext cx="718458" cy="707886"/>
              </a:xfrm>
              <a:prstGeom prst="rect">
                <a:avLst/>
              </a:prstGeom>
              <a:blipFill>
                <a:blip r:embed="rId3"/>
                <a:stretch>
                  <a:fillRect l="-1754"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DB0055B-A543-B3D3-7195-772E180D879C}"/>
                  </a:ext>
                </a:extLst>
              </p:cNvPr>
              <p:cNvSpPr txBox="1"/>
              <p:nvPr/>
            </p:nvSpPr>
            <p:spPr>
              <a:xfrm>
                <a:off x="3738020" y="5428391"/>
                <a:ext cx="477613" cy="4924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i="1" smtClean="0">
                          <a:latin typeface="Cambria Math" panose="02040503050406030204" pitchFamily="18" charset="0"/>
                        </a:rPr>
                        <m:t>0</m:t>
                      </m:r>
                    </m:oMath>
                  </m:oMathPara>
                </a14:m>
                <a:endParaRPr lang="en-US" sz="2600" dirty="0"/>
              </a:p>
            </p:txBody>
          </p:sp>
        </mc:Choice>
        <mc:Fallback xmlns="">
          <p:sp>
            <p:nvSpPr>
              <p:cNvPr id="30" name="TextBox 29">
                <a:extLst>
                  <a:ext uri="{FF2B5EF4-FFF2-40B4-BE49-F238E27FC236}">
                    <a16:creationId xmlns:a16="http://schemas.microsoft.com/office/drawing/2014/main" id="{EDB0055B-A543-B3D3-7195-772E180D879C}"/>
                  </a:ext>
                </a:extLst>
              </p:cNvPr>
              <p:cNvSpPr txBox="1">
                <a:spLocks noRot="1" noChangeAspect="1" noMove="1" noResize="1" noEditPoints="1" noAdjustHandles="1" noChangeArrowheads="1" noChangeShapeType="1" noTextEdit="1"/>
              </p:cNvSpPr>
              <p:nvPr/>
            </p:nvSpPr>
            <p:spPr>
              <a:xfrm>
                <a:off x="3738020" y="5428391"/>
                <a:ext cx="477613" cy="492443"/>
              </a:xfrm>
              <a:prstGeom prst="rect">
                <a:avLst/>
              </a:prstGeom>
              <a:blipFill>
                <a:blip r:embed="rId4"/>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26287180-EECD-324E-9A9B-AD52DD7F9FB6}"/>
              </a:ext>
            </a:extLst>
          </p:cNvPr>
          <p:cNvCxnSpPr>
            <a:cxnSpLocks/>
          </p:cNvCxnSpPr>
          <p:nvPr/>
        </p:nvCxnSpPr>
        <p:spPr>
          <a:xfrm>
            <a:off x="4172391" y="1991606"/>
            <a:ext cx="0" cy="343678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05ADD2-D686-A602-F2A9-75C77D34913D}"/>
              </a:ext>
            </a:extLst>
          </p:cNvPr>
          <p:cNvCxnSpPr>
            <a:cxnSpLocks/>
            <a:endCxn id="36" idx="1"/>
          </p:cNvCxnSpPr>
          <p:nvPr/>
        </p:nvCxnSpPr>
        <p:spPr>
          <a:xfrm>
            <a:off x="4148199" y="4218612"/>
            <a:ext cx="4233700" cy="107627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3C2837A-CEAD-83B3-7400-498B042E5FE6}"/>
              </a:ext>
            </a:extLst>
          </p:cNvPr>
          <p:cNvSpPr/>
          <p:nvPr/>
        </p:nvSpPr>
        <p:spPr>
          <a:xfrm>
            <a:off x="4049569" y="4127856"/>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5D6BF7F-F074-7FCE-7A6E-D5CF49332F63}"/>
                  </a:ext>
                </a:extLst>
              </p:cNvPr>
              <p:cNvSpPr txBox="1"/>
              <p:nvPr/>
            </p:nvSpPr>
            <p:spPr>
              <a:xfrm>
                <a:off x="8314136" y="5573256"/>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C00000"/>
                              </a:solidFill>
                              <a:latin typeface="Cambria Math" panose="02040503050406030204" pitchFamily="18" charset="0"/>
                            </a:rPr>
                          </m:ctrlPr>
                        </m:fPr>
                        <m:num>
                          <m:sSub>
                            <m:sSubPr>
                              <m:ctrlPr>
                                <a:rPr lang="en-US" sz="2400" i="1">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num>
                        <m:den>
                          <m:sSub>
                            <m:sSubPr>
                              <m:ctrlPr>
                                <a:rPr lang="en-US" sz="2400" i="1">
                                  <a:solidFill>
                                    <a:srgbClr val="C00000"/>
                                  </a:solidFill>
                                  <a:latin typeface="Cambria Math" panose="02040503050406030204" pitchFamily="18" charset="0"/>
                                </a:rPr>
                              </m:ctrlPr>
                            </m:sSubPr>
                            <m:e>
                              <m:r>
                                <a:rPr lang="en-US" sz="2400" i="1" smtClean="0">
                                  <a:solidFill>
                                    <a:srgbClr val="C00000"/>
                                  </a:solidFill>
                                  <a:latin typeface="Cambria Math" panose="02040503050406030204" pitchFamily="18" charset="0"/>
                                  <a:ea typeface="Cambria Math" panose="02040503050406030204" pitchFamily="18" charset="0"/>
                                </a:rPr>
                                <m:t>𝛼</m:t>
                              </m:r>
                            </m:e>
                            <m:sub>
                              <m:r>
                                <a:rPr lang="en-US" sz="2400" i="1">
                                  <a:solidFill>
                                    <a:srgbClr val="C00000"/>
                                  </a:solidFill>
                                  <a:latin typeface="Cambria Math" panose="02040503050406030204" pitchFamily="18" charset="0"/>
                                </a:rPr>
                                <m:t>2</m:t>
                              </m:r>
                              <m:r>
                                <a:rPr lang="en-US" sz="2400" b="0" i="1" smtClean="0">
                                  <a:solidFill>
                                    <a:srgbClr val="C00000"/>
                                  </a:solidFill>
                                  <a:latin typeface="Cambria Math" panose="02040503050406030204" pitchFamily="18" charset="0"/>
                                </a:rPr>
                                <m:t>1</m:t>
                              </m:r>
                            </m:sub>
                          </m:sSub>
                        </m:den>
                      </m:f>
                    </m:oMath>
                  </m:oMathPara>
                </a14:m>
                <a:endParaRPr lang="en-US" sz="2400" dirty="0">
                  <a:solidFill>
                    <a:srgbClr val="C00000"/>
                  </a:solidFill>
                </a:endParaRPr>
              </a:p>
            </p:txBody>
          </p:sp>
        </mc:Choice>
        <mc:Fallback xmlns="">
          <p:sp>
            <p:nvSpPr>
              <p:cNvPr id="34" name="TextBox 33">
                <a:extLst>
                  <a:ext uri="{FF2B5EF4-FFF2-40B4-BE49-F238E27FC236}">
                    <a16:creationId xmlns:a16="http://schemas.microsoft.com/office/drawing/2014/main" id="{95D6BF7F-F074-7FCE-7A6E-D5CF49332F63}"/>
                  </a:ext>
                </a:extLst>
              </p:cNvPr>
              <p:cNvSpPr txBox="1">
                <a:spLocks noRot="1" noChangeAspect="1" noMove="1" noResize="1" noEditPoints="1" noAdjustHandles="1" noChangeArrowheads="1" noChangeShapeType="1" noTextEdit="1"/>
              </p:cNvSpPr>
              <p:nvPr/>
            </p:nvSpPr>
            <p:spPr>
              <a:xfrm>
                <a:off x="8314136" y="5573256"/>
                <a:ext cx="718458" cy="844205"/>
              </a:xfrm>
              <a:prstGeom prst="rect">
                <a:avLst/>
              </a:prstGeom>
              <a:blipFill>
                <a:blip r:embed="rId5"/>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10C7BC-0B52-5332-F70E-2AC6A55C24E6}"/>
                  </a:ext>
                </a:extLst>
              </p:cNvPr>
              <p:cNvSpPr txBox="1"/>
              <p:nvPr/>
            </p:nvSpPr>
            <p:spPr>
              <a:xfrm>
                <a:off x="3346252" y="4047953"/>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𝐾</m:t>
                          </m:r>
                        </m:e>
                        <m:sub>
                          <m:r>
                            <a:rPr lang="en-US" sz="2400" i="1">
                              <a:solidFill>
                                <a:srgbClr val="C00000"/>
                              </a:solidFill>
                              <a:latin typeface="Cambria Math" panose="02040503050406030204" pitchFamily="18" charset="0"/>
                            </a:rPr>
                            <m:t>2</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BB10C7BC-0B52-5332-F70E-2AC6A55C24E6}"/>
                  </a:ext>
                </a:extLst>
              </p:cNvPr>
              <p:cNvSpPr txBox="1">
                <a:spLocks noRot="1" noChangeAspect="1" noMove="1" noResize="1" noEditPoints="1" noAdjustHandles="1" noChangeArrowheads="1" noChangeShapeType="1" noTextEdit="1"/>
              </p:cNvSpPr>
              <p:nvPr/>
            </p:nvSpPr>
            <p:spPr>
              <a:xfrm>
                <a:off x="3346252" y="4047953"/>
                <a:ext cx="718458" cy="461665"/>
              </a:xfrm>
              <a:prstGeom prst="rect">
                <a:avLst/>
              </a:prstGeom>
              <a:blipFill>
                <a:blip r:embed="rId6"/>
                <a:stretch>
                  <a:fillRect b="-2632"/>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9B887EEB-481D-D937-3E44-EFA2249BA4DE}"/>
              </a:ext>
            </a:extLst>
          </p:cNvPr>
          <p:cNvSpPr/>
          <p:nvPr/>
        </p:nvSpPr>
        <p:spPr>
          <a:xfrm>
            <a:off x="8340791" y="5251355"/>
            <a:ext cx="280703" cy="297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1815E3B-34B3-7805-D245-779E81894FC6}"/>
              </a:ext>
            </a:extLst>
          </p:cNvPr>
          <p:cNvCxnSpPr>
            <a:cxnSpLocks/>
          </p:cNvCxnSpPr>
          <p:nvPr/>
        </p:nvCxnSpPr>
        <p:spPr>
          <a:xfrm>
            <a:off x="4108651" y="3352984"/>
            <a:ext cx="1413524" cy="204829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FBF6D8C-435C-A920-9557-82C1D5880F40}"/>
              </a:ext>
            </a:extLst>
          </p:cNvPr>
          <p:cNvSpPr/>
          <p:nvPr/>
        </p:nvSpPr>
        <p:spPr>
          <a:xfrm>
            <a:off x="4020769" y="3224097"/>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904CDEA-26A0-F7BF-6ED1-07162B9491DB}"/>
                  </a:ext>
                </a:extLst>
              </p:cNvPr>
              <p:cNvSpPr txBox="1"/>
              <p:nvPr/>
            </p:nvSpPr>
            <p:spPr>
              <a:xfrm>
                <a:off x="5162946" y="5594606"/>
                <a:ext cx="71845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oMath>
                  </m:oMathPara>
                </a14:m>
                <a:endParaRPr lang="en-US" sz="2400" dirty="0">
                  <a:solidFill>
                    <a:srgbClr val="C00000"/>
                  </a:solidFill>
                </a:endParaRPr>
              </a:p>
            </p:txBody>
          </p:sp>
        </mc:Choice>
        <mc:Fallback xmlns="">
          <p:sp>
            <p:nvSpPr>
              <p:cNvPr id="39" name="TextBox 38">
                <a:extLst>
                  <a:ext uri="{FF2B5EF4-FFF2-40B4-BE49-F238E27FC236}">
                    <a16:creationId xmlns:a16="http://schemas.microsoft.com/office/drawing/2014/main" id="{F904CDEA-26A0-F7BF-6ED1-07162B9491DB}"/>
                  </a:ext>
                </a:extLst>
              </p:cNvPr>
              <p:cNvSpPr txBox="1">
                <a:spLocks noRot="1" noChangeAspect="1" noMove="1" noResize="1" noEditPoints="1" noAdjustHandles="1" noChangeArrowheads="1" noChangeShapeType="1" noTextEdit="1"/>
              </p:cNvSpPr>
              <p:nvPr/>
            </p:nvSpPr>
            <p:spPr>
              <a:xfrm>
                <a:off x="5162946" y="5594606"/>
                <a:ext cx="718458" cy="461665"/>
              </a:xfrm>
              <a:prstGeom prst="rect">
                <a:avLst/>
              </a:prstGeom>
              <a:blipFill>
                <a:blip r:embed="rId7"/>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0446A3E-A985-85F0-F12F-92D7C0AB934A}"/>
                  </a:ext>
                </a:extLst>
              </p:cNvPr>
              <p:cNvSpPr txBox="1"/>
              <p:nvPr/>
            </p:nvSpPr>
            <p:spPr>
              <a:xfrm>
                <a:off x="3346252" y="2579617"/>
                <a:ext cx="718458" cy="844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rgbClr val="0070C0"/>
                              </a:solidFill>
                              <a:latin typeface="Cambria Math" panose="02040503050406030204" pitchFamily="18" charset="0"/>
                            </a:rPr>
                          </m:ctrlPr>
                        </m:fPr>
                        <m:num>
                          <m:sSub>
                            <m:sSubPr>
                              <m:ctrlPr>
                                <a:rPr lang="en-US" sz="2400" i="1">
                                  <a:solidFill>
                                    <a:srgbClr val="0070C0"/>
                                  </a:solidFill>
                                  <a:latin typeface="Cambria Math" panose="02040503050406030204" pitchFamily="18" charset="0"/>
                                </a:rPr>
                              </m:ctrlPr>
                            </m:sSubPr>
                            <m:e>
                              <m:r>
                                <a:rPr lang="en-US" sz="2400" b="0" i="1" smtClean="0">
                                  <a:solidFill>
                                    <a:srgbClr val="0070C0"/>
                                  </a:solidFill>
                                  <a:latin typeface="Cambria Math" panose="02040503050406030204" pitchFamily="18" charset="0"/>
                                </a:rPr>
                                <m:t>𝐾</m:t>
                              </m:r>
                            </m:e>
                            <m:sub>
                              <m:r>
                                <a:rPr lang="en-US" sz="2400" b="0" i="1" smtClean="0">
                                  <a:solidFill>
                                    <a:srgbClr val="0070C0"/>
                                  </a:solidFill>
                                  <a:latin typeface="Cambria Math" panose="02040503050406030204" pitchFamily="18" charset="0"/>
                                </a:rPr>
                                <m:t>1</m:t>
                              </m:r>
                            </m:sub>
                          </m:sSub>
                        </m:num>
                        <m:den>
                          <m:sSub>
                            <m:sSubPr>
                              <m:ctrlPr>
                                <a:rPr lang="en-US" sz="2400" i="1">
                                  <a:solidFill>
                                    <a:srgbClr val="0070C0"/>
                                  </a:solidFill>
                                  <a:latin typeface="Cambria Math" panose="02040503050406030204" pitchFamily="18" charset="0"/>
                                </a:rPr>
                              </m:ctrlPr>
                            </m:sSubPr>
                            <m:e>
                              <m:r>
                                <a:rPr lang="en-US" sz="2400" i="1" smtClean="0">
                                  <a:solidFill>
                                    <a:srgbClr val="0070C0"/>
                                  </a:solidFill>
                                  <a:latin typeface="Cambria Math" panose="02040503050406030204" pitchFamily="18" charset="0"/>
                                  <a:ea typeface="Cambria Math" panose="02040503050406030204" pitchFamily="18" charset="0"/>
                                </a:rPr>
                                <m:t>𝛼</m:t>
                              </m:r>
                            </m:e>
                            <m:sub>
                              <m:r>
                                <a:rPr lang="en-US" sz="240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2</m:t>
                              </m:r>
                            </m:sub>
                          </m:sSub>
                        </m:den>
                      </m:f>
                    </m:oMath>
                  </m:oMathPara>
                </a14:m>
                <a:endParaRPr lang="en-US" sz="2400" dirty="0">
                  <a:solidFill>
                    <a:srgbClr val="C00000"/>
                  </a:solidFill>
                </a:endParaRPr>
              </a:p>
            </p:txBody>
          </p:sp>
        </mc:Choice>
        <mc:Fallback xmlns="">
          <p:sp>
            <p:nvSpPr>
              <p:cNvPr id="40" name="TextBox 39">
                <a:extLst>
                  <a:ext uri="{FF2B5EF4-FFF2-40B4-BE49-F238E27FC236}">
                    <a16:creationId xmlns:a16="http://schemas.microsoft.com/office/drawing/2014/main" id="{50446A3E-A985-85F0-F12F-92D7C0AB934A}"/>
                  </a:ext>
                </a:extLst>
              </p:cNvPr>
              <p:cNvSpPr txBox="1">
                <a:spLocks noRot="1" noChangeAspect="1" noMove="1" noResize="1" noEditPoints="1" noAdjustHandles="1" noChangeArrowheads="1" noChangeShapeType="1" noTextEdit="1"/>
              </p:cNvSpPr>
              <p:nvPr/>
            </p:nvSpPr>
            <p:spPr>
              <a:xfrm>
                <a:off x="3346252" y="2579617"/>
                <a:ext cx="718458" cy="844205"/>
              </a:xfrm>
              <a:prstGeom prst="rect">
                <a:avLst/>
              </a:prstGeom>
              <a:blipFill>
                <a:blip r:embed="rId8"/>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19B7700-9961-275A-40EB-8B08E3D8E805}"/>
                  </a:ext>
                </a:extLst>
              </p:cNvPr>
              <p:cNvSpPr txBox="1"/>
              <p:nvPr/>
            </p:nvSpPr>
            <p:spPr>
              <a:xfrm>
                <a:off x="3337721" y="1579683"/>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rgbClr val="C00000"/>
                              </a:solidFill>
                              <a:latin typeface="Cambria Math" panose="02040503050406030204" pitchFamily="18" charset="0"/>
                            </a:rPr>
                          </m:ctrlPr>
                        </m:sSubPr>
                        <m:e>
                          <m:r>
                            <a:rPr lang="en-US" sz="4000" b="0" i="1" smtClean="0">
                              <a:solidFill>
                                <a:srgbClr val="C00000"/>
                              </a:solidFill>
                              <a:latin typeface="Cambria Math" panose="02040503050406030204" pitchFamily="18" charset="0"/>
                            </a:rPr>
                            <m:t>𝑥</m:t>
                          </m:r>
                        </m:e>
                        <m:sub>
                          <m:r>
                            <a:rPr lang="en-US" sz="4000" b="0" i="1" smtClean="0">
                              <a:solidFill>
                                <a:srgbClr val="C00000"/>
                              </a:solidFill>
                              <a:latin typeface="Cambria Math" panose="02040503050406030204" pitchFamily="18" charset="0"/>
                            </a:rPr>
                            <m:t>2</m:t>
                          </m:r>
                        </m:sub>
                      </m:sSub>
                    </m:oMath>
                  </m:oMathPara>
                </a14:m>
                <a:endParaRPr lang="en-US" sz="4000" dirty="0">
                  <a:solidFill>
                    <a:srgbClr val="C00000"/>
                  </a:solidFill>
                </a:endParaRPr>
              </a:p>
            </p:txBody>
          </p:sp>
        </mc:Choice>
        <mc:Fallback xmlns="">
          <p:sp>
            <p:nvSpPr>
              <p:cNvPr id="41" name="TextBox 40">
                <a:extLst>
                  <a:ext uri="{FF2B5EF4-FFF2-40B4-BE49-F238E27FC236}">
                    <a16:creationId xmlns:a16="http://schemas.microsoft.com/office/drawing/2014/main" id="{119B7700-9961-275A-40EB-8B08E3D8E805}"/>
                  </a:ext>
                </a:extLst>
              </p:cNvPr>
              <p:cNvSpPr txBox="1">
                <a:spLocks noRot="1" noChangeAspect="1" noMove="1" noResize="1" noEditPoints="1" noAdjustHandles="1" noChangeArrowheads="1" noChangeShapeType="1" noTextEdit="1"/>
              </p:cNvSpPr>
              <p:nvPr/>
            </p:nvSpPr>
            <p:spPr>
              <a:xfrm>
                <a:off x="3337721" y="1579683"/>
                <a:ext cx="718458" cy="707886"/>
              </a:xfrm>
              <a:prstGeom prst="rect">
                <a:avLst/>
              </a:prstGeom>
              <a:blipFill>
                <a:blip r:embed="rId9"/>
                <a:stretch>
                  <a:fillRect l="-3509" b="-7143"/>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2734A474-21B5-B9E8-B641-1CCE6E41A638}"/>
              </a:ext>
            </a:extLst>
          </p:cNvPr>
          <p:cNvSpPr/>
          <p:nvPr/>
        </p:nvSpPr>
        <p:spPr>
          <a:xfrm>
            <a:off x="4658423" y="4257580"/>
            <a:ext cx="280703" cy="29725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E81FBF7D-5982-8758-C0B5-6FD03DECC42F}"/>
              </a:ext>
            </a:extLst>
          </p:cNvPr>
          <p:cNvCxnSpPr>
            <a:cxnSpLocks/>
          </p:cNvCxnSpPr>
          <p:nvPr/>
        </p:nvCxnSpPr>
        <p:spPr>
          <a:xfrm>
            <a:off x="5812810" y="3494485"/>
            <a:ext cx="222" cy="3287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D3A4CE-6423-F990-2E3F-A2023658AA86}"/>
              </a:ext>
            </a:extLst>
          </p:cNvPr>
          <p:cNvCxnSpPr>
            <a:cxnSpLocks/>
          </p:cNvCxnSpPr>
          <p:nvPr/>
        </p:nvCxnSpPr>
        <p:spPr>
          <a:xfrm flipH="1">
            <a:off x="5436331" y="3489492"/>
            <a:ext cx="350601"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FDD858-8EB6-C3CF-B86E-63ACC398C7D7}"/>
              </a:ext>
            </a:extLst>
          </p:cNvPr>
          <p:cNvCxnSpPr>
            <a:cxnSpLocks/>
          </p:cNvCxnSpPr>
          <p:nvPr/>
        </p:nvCxnSpPr>
        <p:spPr>
          <a:xfrm flipH="1">
            <a:off x="5433181" y="3489492"/>
            <a:ext cx="353751" cy="4853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1684A0E-E886-71D9-7514-05FF05949AA8}"/>
              </a:ext>
            </a:extLst>
          </p:cNvPr>
          <p:cNvCxnSpPr>
            <a:cxnSpLocks/>
          </p:cNvCxnSpPr>
          <p:nvPr/>
        </p:nvCxnSpPr>
        <p:spPr>
          <a:xfrm flipV="1">
            <a:off x="6223250" y="4878096"/>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8ABA0A-53A6-AAF1-A063-E8E4DDAD4695}"/>
              </a:ext>
            </a:extLst>
          </p:cNvPr>
          <p:cNvCxnSpPr>
            <a:cxnSpLocks/>
          </p:cNvCxnSpPr>
          <p:nvPr/>
        </p:nvCxnSpPr>
        <p:spPr>
          <a:xfrm flipH="1">
            <a:off x="5859133" y="5282085"/>
            <a:ext cx="364117"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A95304-39C4-F134-E07F-9718FEC5AC03}"/>
              </a:ext>
            </a:extLst>
          </p:cNvPr>
          <p:cNvCxnSpPr>
            <a:cxnSpLocks/>
          </p:cNvCxnSpPr>
          <p:nvPr/>
        </p:nvCxnSpPr>
        <p:spPr>
          <a:xfrm flipH="1" flipV="1">
            <a:off x="5881404" y="4963659"/>
            <a:ext cx="321900" cy="328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68259A0-65E2-E7A6-E75D-2A12F3071D61}"/>
              </a:ext>
            </a:extLst>
          </p:cNvPr>
          <p:cNvCxnSpPr>
            <a:cxnSpLocks/>
          </p:cNvCxnSpPr>
          <p:nvPr/>
        </p:nvCxnSpPr>
        <p:spPr>
          <a:xfrm flipH="1">
            <a:off x="4256783" y="3841255"/>
            <a:ext cx="3491" cy="24365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BBE9B62-813C-8891-E1F4-8F912CC656F0}"/>
              </a:ext>
            </a:extLst>
          </p:cNvPr>
          <p:cNvCxnSpPr>
            <a:cxnSpLocks/>
          </p:cNvCxnSpPr>
          <p:nvPr/>
        </p:nvCxnSpPr>
        <p:spPr>
          <a:xfrm>
            <a:off x="4386348" y="5330936"/>
            <a:ext cx="412426"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B0BD2D-1103-0217-13A1-06AE2F97D73C}"/>
              </a:ext>
            </a:extLst>
          </p:cNvPr>
          <p:cNvCxnSpPr>
            <a:cxnSpLocks/>
          </p:cNvCxnSpPr>
          <p:nvPr/>
        </p:nvCxnSpPr>
        <p:spPr>
          <a:xfrm flipV="1">
            <a:off x="4375406" y="4878096"/>
            <a:ext cx="313780" cy="4459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9A36EF2-A217-4860-D2B9-397D8E8096ED}"/>
              </a:ext>
            </a:extLst>
          </p:cNvPr>
          <p:cNvCxnSpPr>
            <a:cxnSpLocks/>
          </p:cNvCxnSpPr>
          <p:nvPr/>
        </p:nvCxnSpPr>
        <p:spPr>
          <a:xfrm flipV="1">
            <a:off x="4352227" y="4878096"/>
            <a:ext cx="0" cy="4137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A84FFE7-1C59-3C32-E6C4-BFF594810E12}"/>
              </a:ext>
            </a:extLst>
          </p:cNvPr>
          <p:cNvCxnSpPr>
            <a:cxnSpLocks/>
          </p:cNvCxnSpPr>
          <p:nvPr/>
        </p:nvCxnSpPr>
        <p:spPr>
          <a:xfrm>
            <a:off x="4267087" y="3849517"/>
            <a:ext cx="16822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FF6ABB4-2AE3-443A-1575-37B1F0A89525}"/>
              </a:ext>
            </a:extLst>
          </p:cNvPr>
          <p:cNvCxnSpPr>
            <a:cxnSpLocks/>
          </p:cNvCxnSpPr>
          <p:nvPr/>
        </p:nvCxnSpPr>
        <p:spPr>
          <a:xfrm>
            <a:off x="4280073" y="3884856"/>
            <a:ext cx="219008" cy="3023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4DA98E9A-E019-BC16-A6C0-EF9F36221BDE}"/>
              </a:ext>
            </a:extLst>
          </p:cNvPr>
          <p:cNvSpPr/>
          <p:nvPr/>
        </p:nvSpPr>
        <p:spPr>
          <a:xfrm>
            <a:off x="5350948" y="5293618"/>
            <a:ext cx="280703" cy="29725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02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1234-7B69-776C-C582-53270BE2693C}"/>
              </a:ext>
            </a:extLst>
          </p:cNvPr>
          <p:cNvSpPr>
            <a:spLocks noGrp="1"/>
          </p:cNvSpPr>
          <p:nvPr>
            <p:ph type="title"/>
          </p:nvPr>
        </p:nvSpPr>
        <p:spPr>
          <a:xfrm>
            <a:off x="1100234" y="195372"/>
            <a:ext cx="9444135" cy="1325563"/>
          </a:xfrm>
        </p:spPr>
        <p:txBody>
          <a:bodyPr>
            <a:normAutofit/>
          </a:bodyPr>
          <a:lstStyle/>
          <a:p>
            <a:pPr algn="ctr"/>
            <a:r>
              <a:rPr lang="en-US" sz="4000" b="1" dirty="0">
                <a:solidFill>
                  <a:srgbClr val="C00000"/>
                </a:solidFill>
                <a:latin typeface="+mn-lt"/>
              </a:rPr>
              <a:t>Public health interventions</a:t>
            </a:r>
            <a:r>
              <a:rPr lang="en-US" sz="4000" dirty="0">
                <a:latin typeface="+mn-lt"/>
              </a:rPr>
              <a:t> can be employed to reduce both R</a:t>
            </a:r>
            <a:r>
              <a:rPr lang="en-US" sz="4000" baseline="-25000" dirty="0">
                <a:latin typeface="+mn-lt"/>
              </a:rPr>
              <a:t>0</a:t>
            </a:r>
            <a:r>
              <a:rPr lang="en-US" sz="4000" dirty="0">
                <a:latin typeface="+mn-lt"/>
              </a:rPr>
              <a:t> and R</a:t>
            </a:r>
            <a:r>
              <a:rPr lang="en-US" sz="4000" baseline="-25000" dirty="0">
                <a:latin typeface="+mn-lt"/>
              </a:rPr>
              <a:t>E</a:t>
            </a:r>
          </a:p>
        </p:txBody>
      </p:sp>
      <p:sp>
        <p:nvSpPr>
          <p:cNvPr id="3" name="Content Placeholder 2">
            <a:extLst>
              <a:ext uri="{FF2B5EF4-FFF2-40B4-BE49-F238E27FC236}">
                <a16:creationId xmlns:a16="http://schemas.microsoft.com/office/drawing/2014/main" id="{B2782783-6E86-E168-1E1E-0553D378F790}"/>
              </a:ext>
            </a:extLst>
          </p:cNvPr>
          <p:cNvSpPr>
            <a:spLocks noGrp="1"/>
          </p:cNvSpPr>
          <p:nvPr>
            <p:ph idx="1"/>
          </p:nvPr>
        </p:nvSpPr>
        <p:spPr>
          <a:xfrm>
            <a:off x="297025" y="2796527"/>
            <a:ext cx="10515600" cy="3696348"/>
          </a:xfrm>
        </p:spPr>
        <p:txBody>
          <a:bodyPr/>
          <a:lstStyle/>
          <a:p>
            <a:r>
              <a:rPr lang="en-US" dirty="0"/>
              <a:t>Social distancing</a:t>
            </a:r>
          </a:p>
          <a:p>
            <a:r>
              <a:rPr lang="en-US" dirty="0"/>
              <a:t>Masking </a:t>
            </a:r>
          </a:p>
          <a:p>
            <a:r>
              <a:rPr lang="en-US" dirty="0"/>
              <a:t>Limits to gathering sizes</a:t>
            </a:r>
          </a:p>
          <a:p>
            <a:r>
              <a:rPr lang="en-US" dirty="0"/>
              <a:t>Drugs that shorten the infectious period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2D7724D-BBFF-D85E-AF02-EC6E008DF419}"/>
                  </a:ext>
                </a:extLst>
              </p:cNvPr>
              <p:cNvSpPr/>
              <p:nvPr/>
            </p:nvSpPr>
            <p:spPr>
              <a:xfrm>
                <a:off x="297025" y="1547133"/>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𝟎</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4" name="Rectangle 3">
                <a:extLst>
                  <a:ext uri="{FF2B5EF4-FFF2-40B4-BE49-F238E27FC236}">
                    <a16:creationId xmlns:a16="http://schemas.microsoft.com/office/drawing/2014/main" id="{92D7724D-BBFF-D85E-AF02-EC6E008DF419}"/>
                  </a:ext>
                </a:extLst>
              </p:cNvPr>
              <p:cNvSpPr>
                <a:spLocks noRot="1" noChangeAspect="1" noMove="1" noResize="1" noEditPoints="1" noAdjustHandles="1" noChangeArrowheads="1" noChangeShapeType="1" noTextEdit="1"/>
              </p:cNvSpPr>
              <p:nvPr/>
            </p:nvSpPr>
            <p:spPr>
              <a:xfrm>
                <a:off x="297025" y="1547133"/>
                <a:ext cx="5525277" cy="1353565"/>
              </a:xfrm>
              <a:prstGeom prst="rect">
                <a:avLst/>
              </a:prstGeom>
              <a:blipFill>
                <a:blip r:embed="rId3"/>
                <a:stretch>
                  <a:fillRect l="-2523" b="-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791A364-7082-6E95-193A-60C9A05692E9}"/>
                  </a:ext>
                </a:extLst>
              </p:cNvPr>
              <p:cNvSpPr/>
              <p:nvPr/>
            </p:nvSpPr>
            <p:spPr>
              <a:xfrm>
                <a:off x="7310924" y="1574002"/>
                <a:ext cx="5525277"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sz="5500" b="1" i="1" smtClean="0">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smtClean="0">
                            <a:solidFill>
                              <a:srgbClr val="C00000"/>
                            </a:solidFill>
                            <a:latin typeface="Cambria Math" panose="02040503050406030204" pitchFamily="18" charset="0"/>
                          </a:rPr>
                          <m:t>𝑬</m:t>
                        </m:r>
                      </m:sub>
                    </m:sSub>
                  </m:oMath>
                </a14:m>
                <a:r>
                  <a:rPr lang="en-US" sz="6000" dirty="0">
                    <a:solidFill>
                      <a:schemeClr val="tx1"/>
                    </a:solidFill>
                  </a:rPr>
                  <a:t> </a:t>
                </a:r>
                <a:r>
                  <a:rPr lang="en-US" sz="4000" dirty="0">
                    <a:solidFill>
                      <a:schemeClr val="tx1"/>
                    </a:solidFill>
                  </a:rPr>
                  <a:t>interventions</a:t>
                </a:r>
                <a:endParaRPr lang="en-US" sz="4000" dirty="0">
                  <a:solidFill>
                    <a:schemeClr val="tx1"/>
                  </a:solidFill>
                  <a:latin typeface="Franklin Gothic Medium" pitchFamily="34" charset="0"/>
                </a:endParaRPr>
              </a:p>
            </p:txBody>
          </p:sp>
        </mc:Choice>
        <mc:Fallback xmlns="">
          <p:sp>
            <p:nvSpPr>
              <p:cNvPr id="7" name="Rectangle 6">
                <a:extLst>
                  <a:ext uri="{FF2B5EF4-FFF2-40B4-BE49-F238E27FC236}">
                    <a16:creationId xmlns:a16="http://schemas.microsoft.com/office/drawing/2014/main" id="{6791A364-7082-6E95-193A-60C9A05692E9}"/>
                  </a:ext>
                </a:extLst>
              </p:cNvPr>
              <p:cNvSpPr>
                <a:spLocks noRot="1" noChangeAspect="1" noMove="1" noResize="1" noEditPoints="1" noAdjustHandles="1" noChangeArrowheads="1" noChangeShapeType="1" noTextEdit="1"/>
              </p:cNvSpPr>
              <p:nvPr/>
            </p:nvSpPr>
            <p:spPr>
              <a:xfrm>
                <a:off x="7310924" y="1574002"/>
                <a:ext cx="5525277" cy="1353565"/>
              </a:xfrm>
              <a:prstGeom prst="rect">
                <a:avLst/>
              </a:prstGeom>
              <a:blipFill>
                <a:blip r:embed="rId4"/>
                <a:stretch>
                  <a:fillRect l="-2523" b="-1852"/>
                </a:stretch>
              </a:blipFill>
              <a:ln>
                <a:no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9B516BC-A98E-E6FF-AD71-F166BB3D4D5E}"/>
              </a:ext>
            </a:extLst>
          </p:cNvPr>
          <p:cNvSpPr txBox="1">
            <a:spLocks/>
          </p:cNvSpPr>
          <p:nvPr/>
        </p:nvSpPr>
        <p:spPr>
          <a:xfrm>
            <a:off x="7481985" y="2870255"/>
            <a:ext cx="4142013" cy="3696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Vaccination</a:t>
            </a:r>
          </a:p>
        </p:txBody>
      </p:sp>
      <p:pic>
        <p:nvPicPr>
          <p:cNvPr id="25604" name="Picture 4" descr="Social Distancing: What to Know and Why it Matters">
            <a:extLst>
              <a:ext uri="{FF2B5EF4-FFF2-40B4-BE49-F238E27FC236}">
                <a16:creationId xmlns:a16="http://schemas.microsoft.com/office/drawing/2014/main" id="{BA8AB560-B870-25A3-FD29-BFB2BA666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02" y="4927600"/>
            <a:ext cx="4419600" cy="1841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OVID-19 Vaccine">
            <a:extLst>
              <a:ext uri="{FF2B5EF4-FFF2-40B4-BE49-F238E27FC236}">
                <a16:creationId xmlns:a16="http://schemas.microsoft.com/office/drawing/2014/main" id="{58FB9749-4DC3-0E5A-1001-F060101F9E38}"/>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37843" r="3123" b="6666"/>
          <a:stretch/>
        </p:blipFill>
        <p:spPr bwMode="auto">
          <a:xfrm>
            <a:off x="7999067" y="3727574"/>
            <a:ext cx="2689672" cy="29350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181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44E07E2-46E6-FCB4-5FED-55CF3E3F074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spTree>
    <p:extLst>
      <p:ext uri="{BB962C8B-B14F-4D97-AF65-F5344CB8AC3E}">
        <p14:creationId xmlns:p14="http://schemas.microsoft.com/office/powerpoint/2010/main" val="41757737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A5F9B5A-D31F-EDE1-476D-64AB28A98C0E}"/>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10" name="Straight Arrow Connector 9">
            <a:extLst>
              <a:ext uri="{FF2B5EF4-FFF2-40B4-BE49-F238E27FC236}">
                <a16:creationId xmlns:a16="http://schemas.microsoft.com/office/drawing/2014/main" id="{4B6B1825-0A3C-EC17-BE7F-7BDF63798F0A}"/>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D1B20B-1F3F-D625-D8EF-C68981247E8E}"/>
              </a:ext>
            </a:extLst>
          </p:cNvPr>
          <p:cNvSpPr/>
          <p:nvPr/>
        </p:nvSpPr>
        <p:spPr>
          <a:xfrm>
            <a:off x="114923" y="6111752"/>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1" imgW="114300" imgH="165100" progId="Equation.3">
                      <p:embed/>
                    </p:oleObj>
                  </mc:Choice>
                  <mc:Fallback>
                    <p:oleObj name="Equation" r:id="rId11" imgW="114300" imgH="165100" progId="Equation.3">
                      <p:embed/>
                      <p:pic>
                        <p:nvPicPr>
                          <p:cNvPr id="27" name="Object 26">
                            <a:extLst>
                              <a:ext uri="{FF2B5EF4-FFF2-40B4-BE49-F238E27FC236}">
                                <a16:creationId xmlns:a16="http://schemas.microsoft.com/office/drawing/2014/main" id="{0FC75C22-E5CE-9A5D-9B0D-6C7E75D6EC73}"/>
                              </a:ext>
                            </a:extLst>
                          </p:cNvPr>
                          <p:cNvPicPr/>
                          <p:nvPr/>
                        </p:nvPicPr>
                        <p:blipFill>
                          <a:blip r:embed="rId12"/>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sp>
        <p:nvSpPr>
          <p:cNvPr id="28" name="Content Placeholder 2">
            <a:extLst>
              <a:ext uri="{FF2B5EF4-FFF2-40B4-BE49-F238E27FC236}">
                <a16:creationId xmlns:a16="http://schemas.microsoft.com/office/drawing/2014/main" id="{9CEE3ECB-B093-8468-2BF3-3AF87F08F751}"/>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24290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D28BADE-DD12-3F1D-0D17-833DAC3D8B20}"/>
                  </a:ext>
                </a:extLst>
              </p:cNvPr>
              <p:cNvSpPr>
                <a:spLocks noGrp="1"/>
              </p:cNvSpPr>
              <p:nvPr>
                <p:ph idx="1"/>
              </p:nvPr>
            </p:nvSpPr>
            <p:spPr>
              <a:xfrm>
                <a:off x="114923" y="1413536"/>
                <a:ext cx="11962153" cy="4720761"/>
              </a:xfrm>
            </p:spPr>
            <p:txBody>
              <a:bodyPr>
                <a:normAutofit/>
              </a:body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b="0" i="0"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p:txBody>
          </p:sp>
        </mc:Choice>
        <mc:Fallback xmlns="">
          <p:sp>
            <p:nvSpPr>
              <p:cNvPr id="11" name="Content Placeholder 2">
                <a:extLst>
                  <a:ext uri="{FF2B5EF4-FFF2-40B4-BE49-F238E27FC236}">
                    <a16:creationId xmlns:a16="http://schemas.microsoft.com/office/drawing/2014/main" id="{AD28BADE-DD12-3F1D-0D17-833DAC3D8B20}"/>
                  </a:ext>
                </a:extLst>
              </p:cNvPr>
              <p:cNvSpPr>
                <a:spLocks noGrp="1" noRot="1" noChangeAspect="1" noMove="1" noResize="1" noEditPoints="1" noAdjustHandles="1" noChangeArrowheads="1" noChangeShapeType="1" noTextEdit="1"/>
              </p:cNvSpPr>
              <p:nvPr>
                <p:ph idx="1"/>
              </p:nvPr>
            </p:nvSpPr>
            <p:spPr>
              <a:xfrm>
                <a:off x="114923" y="1413536"/>
                <a:ext cx="11962153" cy="4720761"/>
              </a:xfrm>
              <a:blipFill>
                <a:blip r:embed="rId3"/>
                <a:stretch>
                  <a:fillRect l="-955" t="-2151"/>
                </a:stretch>
              </a:blipFill>
            </p:spPr>
            <p:txBody>
              <a:bodyPr/>
              <a:lstStyle/>
              <a:p>
                <a:r>
                  <a:rPr lang="en-US">
                    <a:noFill/>
                  </a:rPr>
                  <a:t> </a:t>
                </a:r>
              </a:p>
            </p:txBody>
          </p:sp>
        </mc:Fallback>
      </mc:AlternateContent>
      <p:pic>
        <p:nvPicPr>
          <p:cNvPr id="13" name="Picture 12" descr="poster_best_fit_models_combined.pdf">
            <a:extLst>
              <a:ext uri="{FF2B5EF4-FFF2-40B4-BE49-F238E27FC236}">
                <a16:creationId xmlns:a16="http://schemas.microsoft.com/office/drawing/2014/main" id="{889BAED5-6A1B-745D-B65D-C7431D1361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27969225" y="20386391"/>
            <a:ext cx="4769932" cy="4447031"/>
          </a:xfrm>
          <a:prstGeom prst="rect">
            <a:avLst/>
          </a:prstGeom>
        </p:spPr>
      </p:pic>
      <p:pic>
        <p:nvPicPr>
          <p:cNvPr id="14" name="Picture 13" descr="poster_best_fit_models_combined.pdf">
            <a:extLst>
              <a:ext uri="{FF2B5EF4-FFF2-40B4-BE49-F238E27FC236}">
                <a16:creationId xmlns:a16="http://schemas.microsoft.com/office/drawing/2014/main" id="{713A2811-74AD-F0F0-E814-1ABC85F28F72}"/>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27985440" y="24831428"/>
            <a:ext cx="4767239" cy="4605714"/>
          </a:xfrm>
          <a:prstGeom prst="rect">
            <a:avLst/>
          </a:prstGeom>
        </p:spPr>
      </p:pic>
      <p:pic>
        <p:nvPicPr>
          <p:cNvPr id="2" name="Graphic 7" descr="Woman outline">
            <a:extLst>
              <a:ext uri="{FF2B5EF4-FFF2-40B4-BE49-F238E27FC236}">
                <a16:creationId xmlns:a16="http://schemas.microsoft.com/office/drawing/2014/main" id="{922128E3-795E-20A7-12D8-DA24C12B47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0623" y="4208045"/>
            <a:ext cx="2431829" cy="2431829"/>
          </a:xfrm>
          <a:prstGeom prst="rect">
            <a:avLst/>
          </a:prstGeom>
        </p:spPr>
      </p:pic>
      <p:pic>
        <p:nvPicPr>
          <p:cNvPr id="3" name="Graphic 9" descr="Woman outline">
            <a:extLst>
              <a:ext uri="{FF2B5EF4-FFF2-40B4-BE49-F238E27FC236}">
                <a16:creationId xmlns:a16="http://schemas.microsoft.com/office/drawing/2014/main" id="{0FD12375-6495-8D66-9F7B-B0333A0BD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56" y="4228903"/>
            <a:ext cx="2431829" cy="2431829"/>
          </a:xfrm>
          <a:prstGeom prst="rect">
            <a:avLst/>
          </a:prstGeom>
        </p:spPr>
      </p:pic>
      <p:pic>
        <p:nvPicPr>
          <p:cNvPr id="4" name="Graphic 11" descr="Woman outline">
            <a:extLst>
              <a:ext uri="{FF2B5EF4-FFF2-40B4-BE49-F238E27FC236}">
                <a16:creationId xmlns:a16="http://schemas.microsoft.com/office/drawing/2014/main" id="{0061A48E-EBC7-D173-2265-11663C832D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8879" y="4260940"/>
            <a:ext cx="2431829" cy="2431829"/>
          </a:xfrm>
          <a:prstGeom prst="rect">
            <a:avLst/>
          </a:prstGeom>
        </p:spPr>
      </p:pic>
      <p:pic>
        <p:nvPicPr>
          <p:cNvPr id="5" name="Picture 2" descr="COVID-19 Response | United Nations">
            <a:extLst>
              <a:ext uri="{FF2B5EF4-FFF2-40B4-BE49-F238E27FC236}">
                <a16:creationId xmlns:a16="http://schemas.microsoft.com/office/drawing/2014/main" id="{F7A1D611-2926-3453-9C57-1C1208F5FF6B}"/>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20086" r="17171"/>
          <a:stretch/>
        </p:blipFill>
        <p:spPr bwMode="auto">
          <a:xfrm>
            <a:off x="5779274" y="5006453"/>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4" descr="Antibodies : Production, Structure, and Classes">
            <a:extLst>
              <a:ext uri="{FF2B5EF4-FFF2-40B4-BE49-F238E27FC236}">
                <a16:creationId xmlns:a16="http://schemas.microsoft.com/office/drawing/2014/main" id="{2A1B1BCC-FDCD-980E-CC77-BEEC356177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7510755" y="5072576"/>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CD1B20B-1F3F-D625-D8EF-C68981247E8E}"/>
                  </a:ext>
                </a:extLst>
              </p:cNvPr>
              <p:cNvSpPr/>
              <p:nvPr/>
            </p:nvSpPr>
            <p:spPr>
              <a:xfrm>
                <a:off x="78398" y="5925421"/>
                <a:ext cx="2193215" cy="923330"/>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a:p>
                <a14:m>
                  <m:oMath xmlns:m="http://schemas.openxmlformats.org/officeDocument/2006/math">
                    <m:r>
                      <a:rPr lang="el-GR" sz="18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a14:m>
                <a:r>
                  <a:rPr lang="en-US" dirty="0">
                    <a:highlight>
                      <a:srgbClr val="FFFF00"/>
                    </a:highlight>
                    <a:cs typeface="Times New Roman"/>
                  </a:rPr>
                  <a:t> </a:t>
                </a:r>
                <a:r>
                  <a:rPr lang="en-US" dirty="0">
                    <a:highlight>
                      <a:srgbClr val="FFFF00"/>
                    </a:highlight>
                    <a:ea typeface="Lucida Grande"/>
                    <a:cs typeface="Times New Roman"/>
                  </a:rPr>
                  <a:t>= vaccination rate</a:t>
                </a:r>
              </a:p>
            </p:txBody>
          </p:sp>
        </mc:Choice>
        <mc:Fallback xmlns="">
          <p:sp>
            <p:nvSpPr>
              <p:cNvPr id="12" name="Rectangle 11">
                <a:extLst>
                  <a:ext uri="{FF2B5EF4-FFF2-40B4-BE49-F238E27FC236}">
                    <a16:creationId xmlns:a16="http://schemas.microsoft.com/office/drawing/2014/main" id="{DCD1B20B-1F3F-D625-D8EF-C68981247E8E}"/>
                  </a:ext>
                </a:extLst>
              </p:cNvPr>
              <p:cNvSpPr>
                <a:spLocks noRot="1" noChangeAspect="1" noMove="1" noResize="1" noEditPoints="1" noAdjustHandles="1" noChangeArrowheads="1" noChangeShapeType="1" noTextEdit="1"/>
              </p:cNvSpPr>
              <p:nvPr/>
            </p:nvSpPr>
            <p:spPr>
              <a:xfrm>
                <a:off x="78398" y="5925421"/>
                <a:ext cx="2193215" cy="923330"/>
              </a:xfrm>
              <a:prstGeom prst="rect">
                <a:avLst/>
              </a:prstGeom>
              <a:blipFill>
                <a:blip r:embed="rId11"/>
                <a:stretch>
                  <a:fillRect l="-2874" t="-2703" b="-945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AB19688D-83D2-B0F0-F0C5-502D37AF63C1}"/>
              </a:ext>
            </a:extLst>
          </p:cNvPr>
          <p:cNvGrpSpPr/>
          <p:nvPr/>
        </p:nvGrpSpPr>
        <p:grpSpPr>
          <a:xfrm>
            <a:off x="3626063" y="2582584"/>
            <a:ext cx="4939873" cy="1448257"/>
            <a:chOff x="2514122" y="1996212"/>
            <a:chExt cx="4939873" cy="1448257"/>
          </a:xfrm>
        </p:grpSpPr>
        <p:grpSp>
          <p:nvGrpSpPr>
            <p:cNvPr id="16" name="Group 15">
              <a:extLst>
                <a:ext uri="{FF2B5EF4-FFF2-40B4-BE49-F238E27FC236}">
                  <a16:creationId xmlns:a16="http://schemas.microsoft.com/office/drawing/2014/main" id="{6E7398B6-012B-C8E5-E033-15084934BC10}"/>
                </a:ext>
              </a:extLst>
            </p:cNvPr>
            <p:cNvGrpSpPr/>
            <p:nvPr/>
          </p:nvGrpSpPr>
          <p:grpSpPr>
            <a:xfrm>
              <a:off x="2514122" y="1996212"/>
              <a:ext cx="4085663" cy="1448257"/>
              <a:chOff x="2797962" y="2549616"/>
              <a:chExt cx="2926208" cy="961934"/>
            </a:xfrm>
          </p:grpSpPr>
          <p:graphicFrame>
            <p:nvGraphicFramePr>
              <p:cNvPr id="19" name="Object 18">
                <a:extLst>
                  <a:ext uri="{FF2B5EF4-FFF2-40B4-BE49-F238E27FC236}">
                    <a16:creationId xmlns:a16="http://schemas.microsoft.com/office/drawing/2014/main" id="{C7F9C921-6BD6-6CBC-3D6F-DE638999F45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2" imgW="114300" imgH="165100" progId="Equation.3">
                      <p:embed/>
                    </p:oleObj>
                  </mc:Choice>
                  <mc:Fallback>
                    <p:oleObj name="Equation" r:id="rId12"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3"/>
                          <a:stretch>
                            <a:fillRect/>
                          </a:stretch>
                        </p:blipFill>
                        <p:spPr>
                          <a:xfrm>
                            <a:off x="4514850" y="3346450"/>
                            <a:ext cx="114300" cy="165100"/>
                          </a:xfrm>
                          <a:prstGeom prst="rect">
                            <a:avLst/>
                          </a:prstGeom>
                        </p:spPr>
                      </p:pic>
                    </p:oleObj>
                  </mc:Fallback>
                </mc:AlternateContent>
              </a:graphicData>
            </a:graphic>
          </p:graphicFrame>
          <p:grpSp>
            <p:nvGrpSpPr>
              <p:cNvPr id="20" name="Group 19">
                <a:extLst>
                  <a:ext uri="{FF2B5EF4-FFF2-40B4-BE49-F238E27FC236}">
                    <a16:creationId xmlns:a16="http://schemas.microsoft.com/office/drawing/2014/main" id="{193FFD99-FA0D-4D5C-FD79-8E4939C6A0F8}"/>
                  </a:ext>
                </a:extLst>
              </p:cNvPr>
              <p:cNvGrpSpPr/>
              <p:nvPr/>
            </p:nvGrpSpPr>
            <p:grpSpPr>
              <a:xfrm>
                <a:off x="2797962" y="2549616"/>
                <a:ext cx="2926208" cy="961932"/>
                <a:chOff x="3373673" y="2139665"/>
                <a:chExt cx="2926208" cy="961932"/>
              </a:xfrm>
            </p:grpSpPr>
            <p:grpSp>
              <p:nvGrpSpPr>
                <p:cNvPr id="23" name="Group 22">
                  <a:extLst>
                    <a:ext uri="{FF2B5EF4-FFF2-40B4-BE49-F238E27FC236}">
                      <a16:creationId xmlns:a16="http://schemas.microsoft.com/office/drawing/2014/main" id="{E31CEBEF-184C-7325-78BE-C23CE9F2AF79}"/>
                    </a:ext>
                  </a:extLst>
                </p:cNvPr>
                <p:cNvGrpSpPr/>
                <p:nvPr/>
              </p:nvGrpSpPr>
              <p:grpSpPr>
                <a:xfrm>
                  <a:off x="3373673" y="2139665"/>
                  <a:ext cx="2926208" cy="961932"/>
                  <a:chOff x="3373673" y="2139665"/>
                  <a:chExt cx="2926208" cy="961932"/>
                </a:xfrm>
              </p:grpSpPr>
              <p:sp>
                <p:nvSpPr>
                  <p:cNvPr id="25" name="Rectangle 24">
                    <a:extLst>
                      <a:ext uri="{FF2B5EF4-FFF2-40B4-BE49-F238E27FC236}">
                        <a16:creationId xmlns:a16="http://schemas.microsoft.com/office/drawing/2014/main" id="{73E21AC8-2599-8149-697A-38F3AA4DBFE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6" name="Rectangle 25">
                    <a:extLst>
                      <a:ext uri="{FF2B5EF4-FFF2-40B4-BE49-F238E27FC236}">
                        <a16:creationId xmlns:a16="http://schemas.microsoft.com/office/drawing/2014/main" id="{7524A147-CFF3-948B-3589-A2234D215123}"/>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4" name="Rectangle 23">
                  <a:extLst>
                    <a:ext uri="{FF2B5EF4-FFF2-40B4-BE49-F238E27FC236}">
                      <a16:creationId xmlns:a16="http://schemas.microsoft.com/office/drawing/2014/main" id="{FE8BA32D-44DE-8308-D926-1B0BCEF18559}"/>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21" name="Straight Arrow Connector 20">
                <a:extLst>
                  <a:ext uri="{FF2B5EF4-FFF2-40B4-BE49-F238E27FC236}">
                    <a16:creationId xmlns:a16="http://schemas.microsoft.com/office/drawing/2014/main" id="{A40A8254-6290-50CE-B90B-84DCD36DE18E}"/>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54BF015-09D5-A3F7-2686-B5B0503F773E}"/>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95693072-FC1A-E577-42C2-0DEB5EFB1290}"/>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8" name="Rectangle 17">
              <a:extLst>
                <a:ext uri="{FF2B5EF4-FFF2-40B4-BE49-F238E27FC236}">
                  <a16:creationId xmlns:a16="http://schemas.microsoft.com/office/drawing/2014/main" id="{D6489ADE-FE70-A8E1-4BBF-8507665F0850}"/>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Removed</a:t>
              </a:r>
              <a:endParaRPr lang="en-US" sz="1600" dirty="0">
                <a:cs typeface="Times New Roman"/>
              </a:endParaRPr>
            </a:p>
          </p:txBody>
        </p:sp>
      </p:grpSp>
      <p:cxnSp>
        <p:nvCxnSpPr>
          <p:cNvPr id="28" name="Curved Connector 27">
            <a:extLst>
              <a:ext uri="{FF2B5EF4-FFF2-40B4-BE49-F238E27FC236}">
                <a16:creationId xmlns:a16="http://schemas.microsoft.com/office/drawing/2014/main" id="{F555401E-F269-4F72-C63D-9B6C4C822D30}"/>
              </a:ext>
            </a:extLst>
          </p:cNvPr>
          <p:cNvCxnSpPr>
            <a:stCxn id="25" idx="0"/>
            <a:endCxn id="18" idx="0"/>
          </p:cNvCxnSpPr>
          <p:nvPr/>
        </p:nvCxnSpPr>
        <p:spPr>
          <a:xfrm rot="16200000" flipH="1">
            <a:off x="6095998" y="925311"/>
            <a:ext cx="1" cy="3762695"/>
          </a:xfrm>
          <a:prstGeom prst="curvedConnector3">
            <a:avLst>
              <a:gd name="adj1" fmla="val -2286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9F7952-44E6-1755-9CED-8C6D1D3415DC}"/>
                  </a:ext>
                </a:extLst>
              </p:cNvPr>
              <p:cNvSpPr/>
              <p:nvPr/>
            </p:nvSpPr>
            <p:spPr>
              <a:xfrm>
                <a:off x="5616001" y="1790925"/>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2600" i="1" dirty="0" smtClean="0">
                          <a:solidFill>
                            <a:schemeClr val="tx1"/>
                          </a:solidFill>
                          <a:highlight>
                            <a:srgbClr val="FFFF00"/>
                          </a:highlight>
                          <a:latin typeface="Cambria Math" panose="02040503050406030204" pitchFamily="18" charset="0"/>
                          <a:ea typeface="Cambria Math" panose="02040503050406030204" pitchFamily="18" charset="0"/>
                          <a:cs typeface="Cambria Math"/>
                        </a:rPr>
                        <m:t>𝜈</m:t>
                      </m:r>
                    </m:oMath>
                  </m:oMathPara>
                </a14:m>
                <a:endParaRPr lang="en-US" sz="2600" dirty="0">
                  <a:solidFill>
                    <a:schemeClr val="tx1"/>
                  </a:solidFill>
                  <a:highlight>
                    <a:srgbClr val="FFFF00"/>
                  </a:highlight>
                  <a:cs typeface="Cambria Math"/>
                </a:endParaRPr>
              </a:p>
            </p:txBody>
          </p:sp>
        </mc:Choice>
        <mc:Fallback xmlns="">
          <p:sp>
            <p:nvSpPr>
              <p:cNvPr id="32" name="Rectangle 31">
                <a:extLst>
                  <a:ext uri="{FF2B5EF4-FFF2-40B4-BE49-F238E27FC236}">
                    <a16:creationId xmlns:a16="http://schemas.microsoft.com/office/drawing/2014/main" id="{6C9F7952-44E6-1755-9CED-8C6D1D3415DC}"/>
                  </a:ext>
                </a:extLst>
              </p:cNvPr>
              <p:cNvSpPr>
                <a:spLocks noRot="1" noChangeAspect="1" noMove="1" noResize="1" noEditPoints="1" noAdjustHandles="1" noChangeArrowheads="1" noChangeShapeType="1" noTextEdit="1"/>
              </p:cNvSpPr>
              <p:nvPr/>
            </p:nvSpPr>
            <p:spPr>
              <a:xfrm>
                <a:off x="5616001" y="1790925"/>
                <a:ext cx="1295753" cy="910126"/>
              </a:xfrm>
              <a:prstGeom prst="rect">
                <a:avLst/>
              </a:prstGeom>
              <a:blipFill>
                <a:blip r:embed="rId14"/>
                <a:stretch>
                  <a:fillRect/>
                </a:stretch>
              </a:blipFill>
              <a:ln>
                <a:noFill/>
              </a:ln>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83842C-71AD-2AC1-3958-10571AD21DB0}"/>
              </a:ext>
            </a:extLst>
          </p:cNvPr>
          <p:cNvSpPr/>
          <p:nvPr/>
        </p:nvSpPr>
        <p:spPr>
          <a:xfrm>
            <a:off x="9110708" y="3063659"/>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34" name="Straight Arrow Connector 33">
            <a:extLst>
              <a:ext uri="{FF2B5EF4-FFF2-40B4-BE49-F238E27FC236}">
                <a16:creationId xmlns:a16="http://schemas.microsoft.com/office/drawing/2014/main" id="{8061992C-0CAA-FE14-9341-8E1B056F535B}"/>
              </a:ext>
            </a:extLst>
          </p:cNvPr>
          <p:cNvCxnSpPr>
            <a:cxnSpLocks/>
          </p:cNvCxnSpPr>
          <p:nvPr/>
        </p:nvCxnSpPr>
        <p:spPr>
          <a:xfrm flipH="1">
            <a:off x="8647149" y="3338432"/>
            <a:ext cx="46355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927762E-2B46-8484-CD39-D03EBF5A293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9062811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9" name="Object 18">
                            <a:extLst>
                              <a:ext uri="{FF2B5EF4-FFF2-40B4-BE49-F238E27FC236}">
                                <a16:creationId xmlns:a16="http://schemas.microsoft.com/office/drawing/2014/main" id="{C7F9C921-6BD6-6CBC-3D6F-DE638999F456}"/>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32" name="Content Placeholder 2">
            <a:extLst>
              <a:ext uri="{FF2B5EF4-FFF2-40B4-BE49-F238E27FC236}">
                <a16:creationId xmlns:a16="http://schemas.microsoft.com/office/drawing/2014/main" id="{DA3D331D-2D6F-4B79-03C7-A6914A267BF5}"/>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170168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0B4FD56-5733-8465-C1D0-2DBE005AE152}"/>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3997474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5AD19D23-FDE5-63AB-879C-372F63D2489E}"/>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31064897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CA17FE5-5FF3-F652-888A-402FFC300417}"/>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419269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151"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08088D2D-CC6B-A3D7-744B-CDDFE8BFCA89}"/>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22722331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4720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4720761"/>
              </a:xfrm>
              <a:prstGeom prst="rect">
                <a:avLst/>
              </a:prstGeom>
              <a:blipFill>
                <a:blip r:embed="rId3"/>
                <a:stretch>
                  <a:fillRect l="-955" t="-2957" r="-1486"/>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D1B3F011-8D34-CDE3-D060-23D6147CF32C}"/>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179007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a:p>
            <a:endParaRPr lang="en-US" dirty="0"/>
          </a:p>
        </p:txBody>
      </p:sp>
    </p:spTree>
    <p:extLst>
      <p:ext uri="{BB962C8B-B14F-4D97-AF65-F5344CB8AC3E}">
        <p14:creationId xmlns:p14="http://schemas.microsoft.com/office/powerpoint/2010/main" val="33184347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71FE8AFF-0617-3E4C-BFEB-B27BEDFEBF03}"/>
                  </a:ext>
                </a:extLst>
              </p:cNvPr>
              <p:cNvSpPr txBox="1">
                <a:spLocks/>
              </p:cNvSpPr>
              <p:nvPr/>
            </p:nvSpPr>
            <p:spPr>
              <a:xfrm>
                <a:off x="114923" y="1413536"/>
                <a:ext cx="11962153" cy="544446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Goal: </a:t>
                </a:r>
                <a:r>
                  <a:rPr lang="en-US" b="1" dirty="0">
                    <a:solidFill>
                      <a:srgbClr val="C00000"/>
                    </a:solidFill>
                  </a:rPr>
                  <a:t>Reduce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r>
                      <m:rPr>
                        <m:nor/>
                      </m:rPr>
                      <a:rPr lang="en-US" smtClean="0">
                        <a:solidFill>
                          <a:srgbClr val="C00000"/>
                        </a:solidFill>
                        <a:latin typeface="Cambria Math" panose="02040503050406030204" pitchFamily="18" charset="0"/>
                        <a:ea typeface="Cambria Math" panose="02040503050406030204" pitchFamily="18" charset="0"/>
                      </a:rPr>
                      <m:t> </m:t>
                    </m:r>
                  </m:oMath>
                </a14:m>
                <a:r>
                  <a:rPr lang="en-US" dirty="0"/>
                  <a:t>by removing individuals from the susceptible population.</a:t>
                </a:r>
              </a:p>
              <a:p>
                <a:r>
                  <a:rPr lang="en-US" dirty="0"/>
                  <a:t>Because infectious periods tend to be short-lived (</a:t>
                </a:r>
                <a:r>
                  <a:rPr lang="en-US" i="1" dirty="0"/>
                  <a:t>depending on the pathogen!</a:t>
                </a:r>
                <a:r>
                  <a:rPr lang="en-US" dirty="0"/>
                  <a:t>), we can theoretically divide the population into two classes: S (susceptible) and V (vaccinated, or immune)</a:t>
                </a:r>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a14:m>
                <a:r>
                  <a:rPr lang="en-US" dirty="0"/>
                  <a:t>, then								            Prop. Susceptible + Prop. Vaccinated = 1.</a:t>
                </a:r>
              </a:p>
              <a:p>
                <a:r>
                  <a:rPr lang="en-US" dirty="0">
                    <a:ea typeface="Cambria Math" panose="02040503050406030204" pitchFamily="18" charset="0"/>
                  </a:rPr>
                  <a:t>Remember,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𝑆</m:t>
                        </m:r>
                      </m:sub>
                    </m:sSub>
                  </m:oMath>
                </a14:m>
                <a:r>
                  <a:rPr lang="en-US" i="1" dirty="0">
                    <a:latin typeface="Cambria Math" panose="02040503050406030204" pitchFamily="18" charset="0"/>
                    <a:ea typeface="Cambria Math" panose="02040503050406030204" pitchFamily="18" charset="0"/>
                  </a:rPr>
                  <a:t> </a:t>
                </a:r>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𝐸</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𝑉</m:t>
                            </m:r>
                          </m:sub>
                        </m:sSub>
                      </m:e>
                    </m:d>
                  </m:oMath>
                </a14:m>
                <a:endParaRPr lang="en-US" dirty="0"/>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&lt;1</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𝑉</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&lt;1</m:t>
                    </m:r>
                  </m:oMath>
                </a14:m>
                <a:endParaRPr lang="en-US" dirty="0"/>
              </a:p>
              <a:p>
                <a:r>
                  <a:rPr lang="en-US" dirty="0">
                    <a:ea typeface="Cambria Math" panose="02040503050406030204" pitchFamily="18" charset="0"/>
                  </a:rPr>
                  <a:t>Rearranging,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𝑷</m:t>
                        </m:r>
                      </m:e>
                      <m:sub>
                        <m:r>
                          <a:rPr lang="en-US" b="1" i="1">
                            <a:solidFill>
                              <a:srgbClr val="C00000"/>
                            </a:solidFill>
                            <a:latin typeface="Cambria Math" panose="02040503050406030204" pitchFamily="18" charset="0"/>
                            <a:ea typeface="Cambria Math" panose="02040503050406030204" pitchFamily="18" charset="0"/>
                          </a:rPr>
                          <m:t>𝑽</m:t>
                        </m:r>
                      </m:sub>
                    </m:sSub>
                  </m:oMath>
                </a14:m>
                <a:r>
                  <a:rPr lang="en-US" b="1" dirty="0">
                    <a:solidFill>
                      <a:srgbClr val="C00000"/>
                    </a:solidFill>
                    <a:ea typeface="Cambria Math" panose="02040503050406030204" pitchFamily="18" charset="0"/>
                  </a:rPr>
                  <a:t> </a:t>
                </a:r>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&gt;</m:t>
                    </m:r>
                    <m:r>
                      <a:rPr lang="en-US" b="1" i="1">
                        <a:solidFill>
                          <a:srgbClr val="C00000"/>
                        </a:solidFill>
                        <a:latin typeface="Cambria Math" panose="02040503050406030204" pitchFamily="18" charset="0"/>
                        <a:ea typeface="Cambria Math" panose="02040503050406030204" pitchFamily="18" charset="0"/>
                      </a:rPr>
                      <m:t>𝟏</m:t>
                    </m:r>
                    <m:r>
                      <a:rPr lang="en-US" b="1" i="1">
                        <a:solidFill>
                          <a:srgbClr val="C00000"/>
                        </a:solidFill>
                        <a:latin typeface="Cambria Math" panose="02040503050406030204" pitchFamily="18" charset="0"/>
                        <a:ea typeface="Cambria Math" panose="02040503050406030204" pitchFamily="18" charset="0"/>
                      </a:rPr>
                      <m:t>−</m:t>
                    </m:r>
                    <m:f>
                      <m:fPr>
                        <m:ctrlPr>
                          <a:rPr lang="en-US" b="1" i="1">
                            <a:solidFill>
                              <a:srgbClr val="C00000"/>
                            </a:solidFill>
                            <a:latin typeface="Cambria Math" panose="02040503050406030204" pitchFamily="18" charset="0"/>
                            <a:ea typeface="Cambria Math" panose="02040503050406030204" pitchFamily="18" charset="0"/>
                          </a:rPr>
                        </m:ctrlPr>
                      </m:fPr>
                      <m:num>
                        <m:r>
                          <a:rPr lang="en-US" b="1" i="1">
                            <a:solidFill>
                              <a:srgbClr val="C00000"/>
                            </a:solidFill>
                            <a:latin typeface="Cambria Math" panose="02040503050406030204" pitchFamily="18" charset="0"/>
                            <a:ea typeface="Cambria Math" panose="02040503050406030204" pitchFamily="18" charset="0"/>
                          </a:rPr>
                          <m:t>𝟏</m:t>
                        </m:r>
                      </m:num>
                      <m:den>
                        <m:sSub>
                          <m:sSubPr>
                            <m:ctrlPr>
                              <a:rPr lang="en-US" b="1" i="1">
                                <a:solidFill>
                                  <a:srgbClr val="C00000"/>
                                </a:solidFill>
                                <a:latin typeface="Cambria Math" panose="02040503050406030204" pitchFamily="18" charset="0"/>
                                <a:ea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𝑹</m:t>
                            </m:r>
                          </m:e>
                          <m:sub>
                            <m:r>
                              <a:rPr lang="en-US" b="1" i="1">
                                <a:solidFill>
                                  <a:srgbClr val="C00000"/>
                                </a:solidFill>
                                <a:latin typeface="Cambria Math" panose="02040503050406030204" pitchFamily="18" charset="0"/>
                                <a:ea typeface="Cambria Math" panose="02040503050406030204" pitchFamily="18" charset="0"/>
                              </a:rPr>
                              <m:t>𝟎</m:t>
                            </m:r>
                          </m:sub>
                        </m:sSub>
                      </m:den>
                    </m:f>
                  </m:oMath>
                </a14:m>
                <a:endParaRPr lang="en-US" dirty="0"/>
              </a:p>
              <a:p>
                <a:r>
                  <a:rPr lang="en-US" b="1" dirty="0">
                    <a:solidFill>
                      <a:srgbClr val="C00000"/>
                    </a:solidFill>
                  </a:rPr>
                  <a:t>This is the herd immunity threshold.</a:t>
                </a:r>
              </a:p>
              <a:p>
                <a:r>
                  <a:rPr lang="en-US" b="1" dirty="0"/>
                  <a:t>Even </a:t>
                </a:r>
                <a:r>
                  <a:rPr lang="en-US" b="1" dirty="0" err="1"/>
                  <a:t>susceptibles</a:t>
                </a:r>
                <a:r>
                  <a:rPr lang="en-US" b="1" dirty="0"/>
                  <a:t> will not become infected 				       because the disease will not spread (</a:t>
                </a:r>
                <a14:m>
                  <m:oMath xmlns:m="http://schemas.openxmlformats.org/officeDocument/2006/math">
                    <m:sSub>
                      <m:sSubPr>
                        <m:ctrlPr>
                          <a:rPr lang="en-US" b="1" i="1" smtClean="0">
                            <a:solidFill>
                              <a:srgbClr val="C00000"/>
                            </a:solidFill>
                            <a:latin typeface="Cambria Math" panose="02040503050406030204" pitchFamily="18" charset="0"/>
                            <a:ea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𝑹</m:t>
                        </m:r>
                      </m:e>
                      <m:sub>
                        <m:r>
                          <a:rPr lang="en-US" b="1" i="1" smtClean="0">
                            <a:solidFill>
                              <a:srgbClr val="C00000"/>
                            </a:solidFill>
                            <a:latin typeface="Cambria Math" panose="02040503050406030204" pitchFamily="18" charset="0"/>
                            <a:ea typeface="Cambria Math" panose="02040503050406030204" pitchFamily="18" charset="0"/>
                          </a:rPr>
                          <m:t>𝑬</m:t>
                        </m:r>
                      </m:sub>
                    </m:sSub>
                    <m:r>
                      <a:rPr lang="en-US" b="1" i="1" smtClean="0">
                        <a:solidFill>
                          <a:srgbClr val="C00000"/>
                        </a:solidFill>
                        <a:latin typeface="Cambria Math" panose="02040503050406030204" pitchFamily="18" charset="0"/>
                        <a:ea typeface="Cambria Math" panose="02040503050406030204" pitchFamily="18" charset="0"/>
                      </a:rPr>
                      <m:t>&lt;</m:t>
                    </m:r>
                    <m:r>
                      <a:rPr lang="en-US" b="1" i="1" smtClean="0">
                        <a:solidFill>
                          <a:srgbClr val="C00000"/>
                        </a:solidFill>
                        <a:latin typeface="Cambria Math" panose="02040503050406030204" pitchFamily="18" charset="0"/>
                        <a:ea typeface="Cambria Math" panose="02040503050406030204" pitchFamily="18" charset="0"/>
                      </a:rPr>
                      <m:t>𝟏</m:t>
                    </m:r>
                  </m:oMath>
                </a14:m>
                <a:r>
                  <a:rPr lang="en-US" b="1" dirty="0"/>
                  <a:t>).</a:t>
                </a:r>
                <a:endParaRPr lang="en-US" dirty="0"/>
              </a:p>
              <a:p>
                <a:endParaRPr lang="en-US" dirty="0"/>
              </a:p>
              <a:p>
                <a:endParaRPr lang="en-US" dirty="0"/>
              </a:p>
              <a:p>
                <a:endParaRPr lang="en-US" dirty="0"/>
              </a:p>
            </p:txBody>
          </p:sp>
        </mc:Choice>
        <mc:Fallback xmlns="">
          <p:sp>
            <p:nvSpPr>
              <p:cNvPr id="28" name="Content Placeholder 2">
                <a:extLst>
                  <a:ext uri="{FF2B5EF4-FFF2-40B4-BE49-F238E27FC236}">
                    <a16:creationId xmlns:a16="http://schemas.microsoft.com/office/drawing/2014/main" id="{71FE8AFF-0617-3E4C-BFEB-B27BEDFEBF03}"/>
                  </a:ext>
                </a:extLst>
              </p:cNvPr>
              <p:cNvSpPr txBox="1">
                <a:spLocks noRot="1" noChangeAspect="1" noMove="1" noResize="1" noEditPoints="1" noAdjustHandles="1" noChangeArrowheads="1" noChangeShapeType="1" noTextEdit="1"/>
              </p:cNvSpPr>
              <p:nvPr/>
            </p:nvSpPr>
            <p:spPr>
              <a:xfrm>
                <a:off x="114923" y="1413536"/>
                <a:ext cx="11962153" cy="5444464"/>
              </a:xfrm>
              <a:prstGeom prst="rect">
                <a:avLst/>
              </a:prstGeom>
              <a:blipFill>
                <a:blip r:embed="rId3"/>
                <a:stretch>
                  <a:fillRect l="-955" t="-2564" r="-1486" b="-932"/>
                </a:stretch>
              </a:blipFill>
            </p:spPr>
            <p:txBody>
              <a:bodyPr/>
              <a:lstStyle/>
              <a:p>
                <a:r>
                  <a:rPr lang="en-US">
                    <a:noFill/>
                  </a:rPr>
                  <a:t> </a:t>
                </a:r>
              </a:p>
            </p:txBody>
          </p:sp>
        </mc:Fallback>
      </mc:AlternateContent>
      <p:pic>
        <p:nvPicPr>
          <p:cNvPr id="2" name="Picture 1" descr="poster_best_fit_models_combined.pdf">
            <a:extLst>
              <a:ext uri="{FF2B5EF4-FFF2-40B4-BE49-F238E27FC236}">
                <a16:creationId xmlns:a16="http://schemas.microsoft.com/office/drawing/2014/main" id="{83B9189A-299A-C4FB-BCC6-77A4507CEF44}"/>
              </a:ext>
            </a:extLst>
          </p:cNvPr>
          <p:cNvPicPr>
            <a:picLocks noChangeAspect="1"/>
          </p:cNvPicPr>
          <p:nvPr/>
        </p:nvPicPr>
        <p:blipFill rotWithShape="1">
          <a:blip r:embed="rId4">
            <a:extLst>
              <a:ext uri="{28A0092B-C50C-407E-A947-70E740481C1C}">
                <a14:useLocalDpi xmlns:a14="http://schemas.microsoft.com/office/drawing/2010/main" val="0"/>
              </a:ext>
            </a:extLst>
          </a:blip>
          <a:srcRect l="66185" t="2189" b="48960"/>
          <a:stretch/>
        </p:blipFill>
        <p:spPr>
          <a:xfrm>
            <a:off x="31645486" y="20498358"/>
            <a:ext cx="4769932" cy="4447031"/>
          </a:xfrm>
          <a:prstGeom prst="rect">
            <a:avLst/>
          </a:prstGeom>
        </p:spPr>
      </p:pic>
      <p:pic>
        <p:nvPicPr>
          <p:cNvPr id="3" name="Picture 2" descr="poster_best_fit_models_combined.pdf">
            <a:extLst>
              <a:ext uri="{FF2B5EF4-FFF2-40B4-BE49-F238E27FC236}">
                <a16:creationId xmlns:a16="http://schemas.microsoft.com/office/drawing/2014/main" id="{B7312AF3-E16B-83DF-86CF-8EE46361062A}"/>
              </a:ext>
            </a:extLst>
          </p:cNvPr>
          <p:cNvPicPr>
            <a:picLocks noChangeAspect="1"/>
          </p:cNvPicPr>
          <p:nvPr/>
        </p:nvPicPr>
        <p:blipFill rotWithShape="1">
          <a:blip r:embed="rId5">
            <a:extLst>
              <a:ext uri="{28A0092B-C50C-407E-A947-70E740481C1C}">
                <a14:useLocalDpi xmlns:a14="http://schemas.microsoft.com/office/drawing/2010/main" val="0"/>
              </a:ext>
            </a:extLst>
          </a:blip>
          <a:srcRect l="66204" t="49406"/>
          <a:stretch/>
        </p:blipFill>
        <p:spPr>
          <a:xfrm>
            <a:off x="31661701" y="24943395"/>
            <a:ext cx="4767239" cy="4605714"/>
          </a:xfrm>
          <a:prstGeom prst="rect">
            <a:avLst/>
          </a:prstGeom>
        </p:spPr>
      </p:pic>
      <p:pic>
        <p:nvPicPr>
          <p:cNvPr id="4" name="Graphic 7" descr="Woman outline">
            <a:extLst>
              <a:ext uri="{FF2B5EF4-FFF2-40B4-BE49-F238E27FC236}">
                <a16:creationId xmlns:a16="http://schemas.microsoft.com/office/drawing/2014/main" id="{4FC513E4-0279-99AF-4157-FB3EBC3A01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208" y="4340516"/>
            <a:ext cx="2431829" cy="2431829"/>
          </a:xfrm>
          <a:prstGeom prst="rect">
            <a:avLst/>
          </a:prstGeom>
        </p:spPr>
      </p:pic>
      <p:pic>
        <p:nvPicPr>
          <p:cNvPr id="5" name="Graphic 11" descr="Woman outline">
            <a:extLst>
              <a:ext uri="{FF2B5EF4-FFF2-40B4-BE49-F238E27FC236}">
                <a16:creationId xmlns:a16="http://schemas.microsoft.com/office/drawing/2014/main" id="{0EB79557-EF41-DB2E-F9B0-49BA2BD7F0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4670" y="4422260"/>
            <a:ext cx="2431829" cy="2431829"/>
          </a:xfrm>
          <a:prstGeom prst="rect">
            <a:avLst/>
          </a:prstGeom>
        </p:spPr>
      </p:pic>
      <p:pic>
        <p:nvPicPr>
          <p:cNvPr id="9" name="Picture 4" descr="Antibodies : Production, Structure, and Classes">
            <a:extLst>
              <a:ext uri="{FF2B5EF4-FFF2-40B4-BE49-F238E27FC236}">
                <a16:creationId xmlns:a16="http://schemas.microsoft.com/office/drawing/2014/main" id="{2F06136E-1B6C-8ED0-BFF7-65E4D0C2F6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330" r="12941"/>
          <a:stretch/>
        </p:blipFill>
        <p:spPr bwMode="auto">
          <a:xfrm>
            <a:off x="10896546" y="5271687"/>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3E4571E2-A4D4-D837-AFF5-319E2D873116}"/>
              </a:ext>
            </a:extLst>
          </p:cNvPr>
          <p:cNvGrpSpPr/>
          <p:nvPr/>
        </p:nvGrpSpPr>
        <p:grpSpPr>
          <a:xfrm>
            <a:off x="8554388" y="2978928"/>
            <a:ext cx="3369377" cy="1314129"/>
            <a:chOff x="2514122" y="2130340"/>
            <a:chExt cx="3369377" cy="1314129"/>
          </a:xfrm>
        </p:grpSpPr>
        <p:grpSp>
          <p:nvGrpSpPr>
            <p:cNvPr id="13" name="Group 12">
              <a:extLst>
                <a:ext uri="{FF2B5EF4-FFF2-40B4-BE49-F238E27FC236}">
                  <a16:creationId xmlns:a16="http://schemas.microsoft.com/office/drawing/2014/main" id="{85C6304C-15D4-40EF-52FE-FD6D1F62624A}"/>
                </a:ext>
              </a:extLst>
            </p:cNvPr>
            <p:cNvGrpSpPr/>
            <p:nvPr/>
          </p:nvGrpSpPr>
          <p:grpSpPr>
            <a:xfrm>
              <a:off x="2514122" y="2130340"/>
              <a:ext cx="2611352" cy="1314129"/>
              <a:chOff x="2797962" y="2638704"/>
              <a:chExt cx="1870286" cy="872846"/>
            </a:xfrm>
          </p:grpSpPr>
          <p:graphicFrame>
            <p:nvGraphicFramePr>
              <p:cNvPr id="16" name="Object 15">
                <a:extLst>
                  <a:ext uri="{FF2B5EF4-FFF2-40B4-BE49-F238E27FC236}">
                    <a16:creationId xmlns:a16="http://schemas.microsoft.com/office/drawing/2014/main" id="{CA2EB4DE-02FA-377D-2D92-68D1152FC6BE}"/>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9" imgW="114300" imgH="165100" progId="Equation.3">
                      <p:embed/>
                    </p:oleObj>
                  </mc:Choice>
                  <mc:Fallback>
                    <p:oleObj name="Equation" r:id="rId9" imgW="114300" imgH="165100" progId="Equation.3">
                      <p:embed/>
                      <p:pic>
                        <p:nvPicPr>
                          <p:cNvPr id="16" name="Object 15">
                            <a:extLst>
                              <a:ext uri="{FF2B5EF4-FFF2-40B4-BE49-F238E27FC236}">
                                <a16:creationId xmlns:a16="http://schemas.microsoft.com/office/drawing/2014/main" id="{CA2EB4DE-02FA-377D-2D92-68D1152FC6BE}"/>
                              </a:ext>
                            </a:extLst>
                          </p:cNvPr>
                          <p:cNvPicPr/>
                          <p:nvPr/>
                        </p:nvPicPr>
                        <p:blipFill>
                          <a:blip r:embed="rId10"/>
                          <a:stretch>
                            <a:fillRect/>
                          </a:stretch>
                        </p:blipFill>
                        <p:spPr>
                          <a:xfrm>
                            <a:off x="4514850" y="3346450"/>
                            <a:ext cx="114300" cy="165100"/>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56EBFBD4-38B4-3874-6D3B-ACFB70DEAEDB}"/>
                  </a:ext>
                </a:extLst>
              </p:cNvPr>
              <p:cNvGrpSpPr/>
              <p:nvPr/>
            </p:nvGrpSpPr>
            <p:grpSpPr>
              <a:xfrm>
                <a:off x="2797962" y="2638704"/>
                <a:ext cx="1870286" cy="872844"/>
                <a:chOff x="3373673" y="2228753"/>
                <a:chExt cx="1870286" cy="872844"/>
              </a:xfrm>
            </p:grpSpPr>
            <p:sp>
              <p:nvSpPr>
                <p:cNvPr id="22" name="Rectangle 21">
                  <a:extLst>
                    <a:ext uri="{FF2B5EF4-FFF2-40B4-BE49-F238E27FC236}">
                      <a16:creationId xmlns:a16="http://schemas.microsoft.com/office/drawing/2014/main" id="{5D5A5E9E-7CDB-F1C3-51F3-FFC25A5D3542}"/>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1" name="Rectangle 20">
                  <a:extLst>
                    <a:ext uri="{FF2B5EF4-FFF2-40B4-BE49-F238E27FC236}">
                      <a16:creationId xmlns:a16="http://schemas.microsoft.com/office/drawing/2014/main" id="{8994FA97-1166-517A-5C53-ACB70BFA15DE}"/>
                    </a:ext>
                  </a:extLst>
                </p:cNvPr>
                <p:cNvSpPr/>
                <p:nvPr/>
              </p:nvSpPr>
              <p:spPr>
                <a:xfrm>
                  <a:off x="3962368" y="2228753"/>
                  <a:ext cx="1281591"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exposure</a:t>
                  </a:r>
                </a:p>
              </p:txBody>
            </p:sp>
          </p:grpSp>
          <p:cxnSp>
            <p:nvCxnSpPr>
              <p:cNvPr id="18" name="Straight Arrow Connector 17">
                <a:extLst>
                  <a:ext uri="{FF2B5EF4-FFF2-40B4-BE49-F238E27FC236}">
                    <a16:creationId xmlns:a16="http://schemas.microsoft.com/office/drawing/2014/main" id="{02462250-AE7D-C3DF-59BE-F506A3DB2BE7}"/>
                  </a:ext>
                </a:extLst>
              </p:cNvPr>
              <p:cNvCxnSpPr/>
              <p:nvPr/>
            </p:nvCxnSpPr>
            <p:spPr>
              <a:xfrm>
                <a:off x="3848964" y="3108120"/>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B4C8172-D4CE-03D8-5ABD-E597BCB4A89B}"/>
                </a:ext>
              </a:extLst>
            </p:cNvPr>
            <p:cNvSpPr/>
            <p:nvPr/>
          </p:nvSpPr>
          <p:spPr>
            <a:xfrm>
              <a:off x="4706321" y="2205971"/>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V</a:t>
              </a:r>
            </a:p>
            <a:p>
              <a:pPr algn="ctr"/>
              <a:r>
                <a:rPr lang="en-US" sz="1600" dirty="0">
                  <a:cs typeface="Cambria Math"/>
                </a:rPr>
                <a:t>Vaccinated or Immune</a:t>
              </a:r>
              <a:endParaRPr lang="en-US" sz="1600" dirty="0">
                <a:cs typeface="Times New Roman"/>
              </a:endParaRPr>
            </a:p>
          </p:txBody>
        </p:sp>
      </p:grpSp>
      <p:sp>
        <p:nvSpPr>
          <p:cNvPr id="31" name="Rectangle 30">
            <a:extLst>
              <a:ext uri="{FF2B5EF4-FFF2-40B4-BE49-F238E27FC236}">
                <a16:creationId xmlns:a16="http://schemas.microsoft.com/office/drawing/2014/main" id="{3779516E-8203-71FA-7CA5-99E954E8A8EF}"/>
              </a:ext>
            </a:extLst>
          </p:cNvPr>
          <p:cNvSpPr/>
          <p:nvPr/>
        </p:nvSpPr>
        <p:spPr>
          <a:xfrm>
            <a:off x="9358018" y="3815932"/>
            <a:ext cx="1789397"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cs typeface="Cambria Math"/>
              </a:rPr>
              <a:t>or </a:t>
            </a:r>
          </a:p>
          <a:p>
            <a:pPr algn="ctr"/>
            <a:r>
              <a:rPr lang="en-US" dirty="0">
                <a:solidFill>
                  <a:schemeClr val="tx1"/>
                </a:solidFill>
                <a:cs typeface="Cambria Math"/>
              </a:rPr>
              <a:t>vaccination</a:t>
            </a:r>
          </a:p>
        </p:txBody>
      </p:sp>
      <p:sp>
        <p:nvSpPr>
          <p:cNvPr id="8" name="Content Placeholder 2">
            <a:extLst>
              <a:ext uri="{FF2B5EF4-FFF2-40B4-BE49-F238E27FC236}">
                <a16:creationId xmlns:a16="http://schemas.microsoft.com/office/drawing/2014/main" id="{ED97D38C-3D6E-75CB-8298-87D4D51D8D9B}"/>
              </a:ext>
            </a:extLst>
          </p:cNvPr>
          <p:cNvSpPr txBox="1">
            <a:spLocks/>
          </p:cNvSpPr>
          <p:nvPr/>
        </p:nvSpPr>
        <p:spPr>
          <a:xfrm>
            <a:off x="470662" y="587732"/>
            <a:ext cx="6900522" cy="8258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200" dirty="0"/>
              <a:t>Mathematics of Vaccination</a:t>
            </a:r>
          </a:p>
        </p:txBody>
      </p:sp>
    </p:spTree>
    <p:extLst>
      <p:ext uri="{BB962C8B-B14F-4D97-AF65-F5344CB8AC3E}">
        <p14:creationId xmlns:p14="http://schemas.microsoft.com/office/powerpoint/2010/main" val="80728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367217" y="97729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p:txBody>
      </p:sp>
      <p:sp>
        <p:nvSpPr>
          <p:cNvPr id="4" name="TextBox 3">
            <a:extLst>
              <a:ext uri="{FF2B5EF4-FFF2-40B4-BE49-F238E27FC236}">
                <a16:creationId xmlns:a16="http://schemas.microsoft.com/office/drawing/2014/main" id="{D3F98167-7DD4-9352-1FB6-70A7CC93C11E}"/>
              </a:ext>
            </a:extLst>
          </p:cNvPr>
          <p:cNvSpPr txBox="1"/>
          <p:nvPr/>
        </p:nvSpPr>
        <p:spPr>
          <a:xfrm>
            <a:off x="472972" y="2254104"/>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5" name="Picture 4" descr="Chart&#10;&#10;Description automatically generated">
            <a:extLst>
              <a:ext uri="{FF2B5EF4-FFF2-40B4-BE49-F238E27FC236}">
                <a16:creationId xmlns:a16="http://schemas.microsoft.com/office/drawing/2014/main" id="{D4B8443C-0A6D-79C8-5B41-85BD9FC1BCFD}"/>
              </a:ext>
            </a:extLst>
          </p:cNvPr>
          <p:cNvPicPr>
            <a:picLocks noChangeAspect="1"/>
          </p:cNvPicPr>
          <p:nvPr/>
        </p:nvPicPr>
        <p:blipFill rotWithShape="1">
          <a:blip r:embed="rId3"/>
          <a:srcRect l="-1" r="501"/>
          <a:stretch/>
        </p:blipFill>
        <p:spPr>
          <a:xfrm>
            <a:off x="137803" y="3184435"/>
            <a:ext cx="3128394" cy="2842540"/>
          </a:xfrm>
          <a:prstGeom prst="rect">
            <a:avLst/>
          </a:prstGeom>
        </p:spPr>
      </p:pic>
      <p:sp>
        <p:nvSpPr>
          <p:cNvPr id="6" name="TextBox 5">
            <a:extLst>
              <a:ext uri="{FF2B5EF4-FFF2-40B4-BE49-F238E27FC236}">
                <a16:creationId xmlns:a16="http://schemas.microsoft.com/office/drawing/2014/main" id="{24787D89-3149-9A65-B45A-7A9639F6C7EB}"/>
              </a:ext>
            </a:extLst>
          </p:cNvPr>
          <p:cNvSpPr txBox="1"/>
          <p:nvPr/>
        </p:nvSpPr>
        <p:spPr>
          <a:xfrm>
            <a:off x="3611070" y="2254104"/>
            <a:ext cx="2407917"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2: Spp. 1 wins</a:t>
            </a:r>
          </a:p>
        </p:txBody>
      </p:sp>
      <p:pic>
        <p:nvPicPr>
          <p:cNvPr id="7" name="Picture 6" descr="Chart, line chart&#10;&#10;Description automatically generated">
            <a:extLst>
              <a:ext uri="{FF2B5EF4-FFF2-40B4-BE49-F238E27FC236}">
                <a16:creationId xmlns:a16="http://schemas.microsoft.com/office/drawing/2014/main" id="{FD87A664-E944-3F29-A8EF-444CDBC46DF3}"/>
              </a:ext>
            </a:extLst>
          </p:cNvPr>
          <p:cNvPicPr>
            <a:picLocks noChangeAspect="1"/>
          </p:cNvPicPr>
          <p:nvPr/>
        </p:nvPicPr>
        <p:blipFill rotWithShape="1">
          <a:blip r:embed="rId4"/>
          <a:srcRect l="1865" t="227" r="-1865" b="-227"/>
          <a:stretch/>
        </p:blipFill>
        <p:spPr>
          <a:xfrm>
            <a:off x="3532980" y="3038166"/>
            <a:ext cx="2677914" cy="2842540"/>
          </a:xfrm>
          <a:prstGeom prst="rect">
            <a:avLst/>
          </a:prstGeom>
        </p:spPr>
      </p:pic>
      <p:sp>
        <p:nvSpPr>
          <p:cNvPr id="8" name="TextBox 7">
            <a:extLst>
              <a:ext uri="{FF2B5EF4-FFF2-40B4-BE49-F238E27FC236}">
                <a16:creationId xmlns:a16="http://schemas.microsoft.com/office/drawing/2014/main" id="{BD9BAD93-432D-E92A-B5FE-2546856DD742}"/>
              </a:ext>
            </a:extLst>
          </p:cNvPr>
          <p:cNvSpPr txBox="1"/>
          <p:nvPr/>
        </p:nvSpPr>
        <p:spPr>
          <a:xfrm>
            <a:off x="6658773" y="2254104"/>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3: Spp. 2 wins</a:t>
            </a:r>
          </a:p>
        </p:txBody>
      </p:sp>
      <p:pic>
        <p:nvPicPr>
          <p:cNvPr id="9" name="Picture 8" descr="Chart, line chart&#10;&#10;Description automatically generated">
            <a:extLst>
              <a:ext uri="{FF2B5EF4-FFF2-40B4-BE49-F238E27FC236}">
                <a16:creationId xmlns:a16="http://schemas.microsoft.com/office/drawing/2014/main" id="{016B35AF-EB21-24CE-BB38-0C09D3DF42F6}"/>
              </a:ext>
            </a:extLst>
          </p:cNvPr>
          <p:cNvPicPr>
            <a:picLocks noChangeAspect="1"/>
          </p:cNvPicPr>
          <p:nvPr/>
        </p:nvPicPr>
        <p:blipFill>
          <a:blip r:embed="rId5"/>
          <a:stretch>
            <a:fillRect/>
          </a:stretch>
        </p:blipFill>
        <p:spPr>
          <a:xfrm>
            <a:off x="6210894" y="3184435"/>
            <a:ext cx="2962733" cy="2842540"/>
          </a:xfrm>
          <a:prstGeom prst="rect">
            <a:avLst/>
          </a:prstGeom>
        </p:spPr>
      </p:pic>
      <p:sp>
        <p:nvSpPr>
          <p:cNvPr id="10" name="TextBox 9">
            <a:extLst>
              <a:ext uri="{FF2B5EF4-FFF2-40B4-BE49-F238E27FC236}">
                <a16:creationId xmlns:a16="http://schemas.microsoft.com/office/drawing/2014/main" id="{A1546BDE-D9EA-B7ED-55FB-CDF3AE339A59}"/>
              </a:ext>
            </a:extLst>
          </p:cNvPr>
          <p:cNvSpPr txBox="1"/>
          <p:nvPr/>
        </p:nvSpPr>
        <p:spPr>
          <a:xfrm>
            <a:off x="9593012" y="2183105"/>
            <a:ext cx="217613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4: Precedence</a:t>
            </a:r>
          </a:p>
        </p:txBody>
      </p:sp>
      <p:pic>
        <p:nvPicPr>
          <p:cNvPr id="11" name="Picture 10" descr="Diagram&#10;&#10;Description automatically generated">
            <a:extLst>
              <a:ext uri="{FF2B5EF4-FFF2-40B4-BE49-F238E27FC236}">
                <a16:creationId xmlns:a16="http://schemas.microsoft.com/office/drawing/2014/main" id="{EA4A5D02-3BCE-26F5-704A-41B3A8A79DC0}"/>
              </a:ext>
            </a:extLst>
          </p:cNvPr>
          <p:cNvPicPr>
            <a:picLocks noChangeAspect="1"/>
          </p:cNvPicPr>
          <p:nvPr/>
        </p:nvPicPr>
        <p:blipFill>
          <a:blip r:embed="rId6"/>
          <a:stretch>
            <a:fillRect/>
          </a:stretch>
        </p:blipFill>
        <p:spPr>
          <a:xfrm>
            <a:off x="9396082" y="3108242"/>
            <a:ext cx="2504089" cy="267879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04A4A1-96BB-4B6B-4AC1-E08C6B8677B6}"/>
                  </a:ext>
                </a:extLst>
              </p:cNvPr>
              <p:cNvSpPr txBox="1"/>
              <p:nvPr/>
            </p:nvSpPr>
            <p:spPr>
              <a:xfrm>
                <a:off x="8480443" y="5891308"/>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&lt;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2" name="TextBox 11">
                <a:extLst>
                  <a:ext uri="{FF2B5EF4-FFF2-40B4-BE49-F238E27FC236}">
                    <a16:creationId xmlns:a16="http://schemas.microsoft.com/office/drawing/2014/main" id="{5704A4A1-96BB-4B6B-4AC1-E08C6B8677B6}"/>
                  </a:ext>
                </a:extLst>
              </p:cNvPr>
              <p:cNvSpPr txBox="1">
                <a:spLocks noRot="1" noChangeAspect="1" noMove="1" noResize="1" noEditPoints="1" noAdjustHandles="1" noChangeArrowheads="1" noChangeShapeType="1" noTextEdit="1"/>
              </p:cNvSpPr>
              <p:nvPr/>
            </p:nvSpPr>
            <p:spPr>
              <a:xfrm>
                <a:off x="8480443" y="5891308"/>
                <a:ext cx="4663381" cy="563872"/>
              </a:xfrm>
              <a:prstGeom prst="rect">
                <a:avLst/>
              </a:prstGeom>
              <a:blipFill>
                <a:blip r:embed="rId7"/>
                <a:stretch>
                  <a:fillRect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6BB9BBA-D9FF-AA6D-0845-6BC2D6BC90E1}"/>
                  </a:ext>
                </a:extLst>
              </p:cNvPr>
              <p:cNvSpPr txBox="1"/>
              <p:nvPr/>
            </p:nvSpPr>
            <p:spPr>
              <a:xfrm>
                <a:off x="8355539" y="6545793"/>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rgbClr val="0070C0"/>
                              </a:solidFill>
                              <a:latin typeface="Cambria Math" panose="02040503050406030204" pitchFamily="18" charset="0"/>
                            </a:rPr>
                            <m:t>∗</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&gt;1)</m:t>
                      </m:r>
                    </m:oMath>
                  </m:oMathPara>
                </a14:m>
                <a:endParaRPr lang="en-US" dirty="0">
                  <a:solidFill>
                    <a:schemeClr val="tx1"/>
                  </a:solidFill>
                </a:endParaRPr>
              </a:p>
            </p:txBody>
          </p:sp>
        </mc:Choice>
        <mc:Fallback xmlns="">
          <p:sp>
            <p:nvSpPr>
              <p:cNvPr id="13" name="TextBox 12">
                <a:extLst>
                  <a:ext uri="{FF2B5EF4-FFF2-40B4-BE49-F238E27FC236}">
                    <a16:creationId xmlns:a16="http://schemas.microsoft.com/office/drawing/2014/main" id="{96BB9BBA-D9FF-AA6D-0845-6BC2D6BC90E1}"/>
                  </a:ext>
                </a:extLst>
              </p:cNvPr>
              <p:cNvSpPr txBox="1">
                <a:spLocks noRot="1" noChangeAspect="1" noMove="1" noResize="1" noEditPoints="1" noAdjustHandles="1" noChangeArrowheads="1" noChangeShapeType="1" noTextEdit="1"/>
              </p:cNvSpPr>
              <p:nvPr/>
            </p:nvSpPr>
            <p:spPr>
              <a:xfrm>
                <a:off x="8355539" y="6545793"/>
                <a:ext cx="4663381" cy="276999"/>
              </a:xfrm>
              <a:prstGeom prst="rect">
                <a:avLst/>
              </a:prstGeom>
              <a:blipFill>
                <a:blip r:embed="rId8"/>
                <a:stretch>
                  <a:fillRect b="-3478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4AAE24-4E6F-1FC8-DC0A-F797673528A9}"/>
                  </a:ext>
                </a:extLst>
              </p:cNvPr>
              <p:cNvSpPr txBox="1"/>
              <p:nvPr/>
            </p:nvSpPr>
            <p:spPr>
              <a:xfrm>
                <a:off x="6622456" y="6095776"/>
                <a:ext cx="255117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4" name="TextBox 13">
                <a:extLst>
                  <a:ext uri="{FF2B5EF4-FFF2-40B4-BE49-F238E27FC236}">
                    <a16:creationId xmlns:a16="http://schemas.microsoft.com/office/drawing/2014/main" id="{EA4AAE24-4E6F-1FC8-DC0A-F797673528A9}"/>
                  </a:ext>
                </a:extLst>
              </p:cNvPr>
              <p:cNvSpPr txBox="1">
                <a:spLocks noRot="1" noChangeAspect="1" noMove="1" noResize="1" noEditPoints="1" noAdjustHandles="1" noChangeArrowheads="1" noChangeShapeType="1" noTextEdit="1"/>
              </p:cNvSpPr>
              <p:nvPr/>
            </p:nvSpPr>
            <p:spPr>
              <a:xfrm>
                <a:off x="6622456" y="6095776"/>
                <a:ext cx="2551171" cy="563872"/>
              </a:xfrm>
              <a:prstGeom prst="rect">
                <a:avLst/>
              </a:prstGeom>
              <a:blipFill>
                <a:blip r:embed="rId9"/>
                <a:stretch>
                  <a:fillRect t="-2222" b="-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8B726E-817D-E4DC-469C-BF35B866AA5A}"/>
                  </a:ext>
                </a:extLst>
              </p:cNvPr>
              <p:cNvSpPr txBox="1"/>
              <p:nvPr/>
            </p:nvSpPr>
            <p:spPr>
              <a:xfrm>
                <a:off x="2682287" y="6042611"/>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&lt;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5" name="TextBox 14">
                <a:extLst>
                  <a:ext uri="{FF2B5EF4-FFF2-40B4-BE49-F238E27FC236}">
                    <a16:creationId xmlns:a16="http://schemas.microsoft.com/office/drawing/2014/main" id="{3F8B726E-817D-E4DC-469C-BF35B866AA5A}"/>
                  </a:ext>
                </a:extLst>
              </p:cNvPr>
              <p:cNvSpPr txBox="1">
                <a:spLocks noRot="1" noChangeAspect="1" noMove="1" noResize="1" noEditPoints="1" noAdjustHandles="1" noChangeArrowheads="1" noChangeShapeType="1" noTextEdit="1"/>
              </p:cNvSpPr>
              <p:nvPr/>
            </p:nvSpPr>
            <p:spPr>
              <a:xfrm>
                <a:off x="2682287" y="6042611"/>
                <a:ext cx="4663381" cy="563872"/>
              </a:xfrm>
              <a:prstGeom prst="rect">
                <a:avLst/>
              </a:prstGeom>
              <a:blipFill>
                <a:blip r:embed="rId10"/>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ABFDD1-9394-82BA-4971-FA50B38D085B}"/>
                  </a:ext>
                </a:extLst>
              </p:cNvPr>
              <p:cNvSpPr txBox="1"/>
              <p:nvPr/>
            </p:nvSpPr>
            <p:spPr>
              <a:xfrm>
                <a:off x="-659275" y="5913554"/>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&gt;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6" name="TextBox 15">
                <a:extLst>
                  <a:ext uri="{FF2B5EF4-FFF2-40B4-BE49-F238E27FC236}">
                    <a16:creationId xmlns:a16="http://schemas.microsoft.com/office/drawing/2014/main" id="{D6ABFDD1-9394-82BA-4971-FA50B38D085B}"/>
                  </a:ext>
                </a:extLst>
              </p:cNvPr>
              <p:cNvSpPr txBox="1">
                <a:spLocks noRot="1" noChangeAspect="1" noMove="1" noResize="1" noEditPoints="1" noAdjustHandles="1" noChangeArrowheads="1" noChangeShapeType="1" noTextEdit="1"/>
              </p:cNvSpPr>
              <p:nvPr/>
            </p:nvSpPr>
            <p:spPr>
              <a:xfrm>
                <a:off x="-659275" y="5913554"/>
                <a:ext cx="4663381" cy="563872"/>
              </a:xfrm>
              <a:prstGeom prst="rect">
                <a:avLst/>
              </a:prstGeom>
              <a:blipFill>
                <a:blip r:embed="rId11"/>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A10963-6B66-1A6A-E3EC-AF1A4194B1B0}"/>
                  </a:ext>
                </a:extLst>
              </p:cNvPr>
              <p:cNvSpPr txBox="1"/>
              <p:nvPr/>
            </p:nvSpPr>
            <p:spPr>
              <a:xfrm>
                <a:off x="-784179" y="6559091"/>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 </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&lt;1)</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8A10963-6B66-1A6A-E3EC-AF1A4194B1B0}"/>
                  </a:ext>
                </a:extLst>
              </p:cNvPr>
              <p:cNvSpPr txBox="1">
                <a:spLocks noRot="1" noChangeAspect="1" noMove="1" noResize="1" noEditPoints="1" noAdjustHandles="1" noChangeArrowheads="1" noChangeShapeType="1" noTextEdit="1"/>
              </p:cNvSpPr>
              <p:nvPr/>
            </p:nvSpPr>
            <p:spPr>
              <a:xfrm>
                <a:off x="-784179" y="6559091"/>
                <a:ext cx="4663381" cy="276999"/>
              </a:xfrm>
              <a:prstGeom prst="rect">
                <a:avLst/>
              </a:prstGeom>
              <a:blipFill>
                <a:blip r:embed="rId12"/>
                <a:stretch>
                  <a:fillRect t="-8696" b="-3478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38504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367217" y="977294"/>
            <a:ext cx="11303540" cy="5690680"/>
          </a:xfrm>
        </p:spPr>
        <p:txBody>
          <a:bodyPr>
            <a:normAutofit/>
          </a:bodyPr>
          <a:lstStyle/>
          <a:p>
            <a:pPr marL="0" indent="0">
              <a:buNone/>
            </a:pPr>
            <a:r>
              <a:rPr lang="en-US" b="1" i="1" u="sng" dirty="0"/>
              <a:t>Interspecies Dynamics</a:t>
            </a:r>
          </a:p>
          <a:p>
            <a:r>
              <a:rPr lang="en-US" dirty="0"/>
              <a:t>There are four possible outcomes of competition that can be observed from drawing the nullclines of the system.</a:t>
            </a:r>
          </a:p>
        </p:txBody>
      </p:sp>
      <p:sp>
        <p:nvSpPr>
          <p:cNvPr id="4" name="TextBox 3">
            <a:extLst>
              <a:ext uri="{FF2B5EF4-FFF2-40B4-BE49-F238E27FC236}">
                <a16:creationId xmlns:a16="http://schemas.microsoft.com/office/drawing/2014/main" id="{D3F98167-7DD4-9352-1FB6-70A7CC93C11E}"/>
              </a:ext>
            </a:extLst>
          </p:cNvPr>
          <p:cNvSpPr txBox="1"/>
          <p:nvPr/>
        </p:nvSpPr>
        <p:spPr>
          <a:xfrm>
            <a:off x="472972" y="2254104"/>
            <a:ext cx="2490441" cy="892552"/>
          </a:xfrm>
          <a:prstGeom prst="rect">
            <a:avLst/>
          </a:prstGeom>
          <a:solidFill>
            <a:schemeClr val="bg1"/>
          </a:solidFill>
        </p:spPr>
        <p:txBody>
          <a:bodyPr wrap="square">
            <a:spAutoFit/>
          </a:bodyPr>
          <a:lstStyle/>
          <a:p>
            <a:pPr algn="ctr"/>
            <a:r>
              <a:rPr lang="en-US" sz="2600" b="1" dirty="0">
                <a:latin typeface="Calibri" panose="020F0502020204030204" pitchFamily="34" charset="0"/>
                <a:cs typeface="Calibri" panose="020F0502020204030204" pitchFamily="34" charset="0"/>
              </a:rPr>
              <a:t>Case 1: Stable coexistence</a:t>
            </a:r>
          </a:p>
        </p:txBody>
      </p:sp>
      <p:pic>
        <p:nvPicPr>
          <p:cNvPr id="5" name="Picture 4" descr="Chart&#10;&#10;Description automatically generated">
            <a:extLst>
              <a:ext uri="{FF2B5EF4-FFF2-40B4-BE49-F238E27FC236}">
                <a16:creationId xmlns:a16="http://schemas.microsoft.com/office/drawing/2014/main" id="{D4B8443C-0A6D-79C8-5B41-85BD9FC1BCFD}"/>
              </a:ext>
            </a:extLst>
          </p:cNvPr>
          <p:cNvPicPr>
            <a:picLocks noChangeAspect="1"/>
          </p:cNvPicPr>
          <p:nvPr/>
        </p:nvPicPr>
        <p:blipFill rotWithShape="1">
          <a:blip r:embed="rId3"/>
          <a:srcRect l="-1" r="501"/>
          <a:stretch/>
        </p:blipFill>
        <p:spPr>
          <a:xfrm>
            <a:off x="137803" y="3184435"/>
            <a:ext cx="3128394" cy="284254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ABFDD1-9394-82BA-4971-FA50B38D085B}"/>
                  </a:ext>
                </a:extLst>
              </p:cNvPr>
              <p:cNvSpPr txBox="1"/>
              <p:nvPr/>
            </p:nvSpPr>
            <p:spPr>
              <a:xfrm>
                <a:off x="-659275" y="5913554"/>
                <a:ext cx="4663381" cy="5638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1" i="1" smtClean="0">
                              <a:solidFill>
                                <a:srgbClr val="0070C0"/>
                              </a:solidFill>
                              <a:latin typeface="Cambria Math" panose="02040503050406030204" pitchFamily="18" charset="0"/>
                            </a:rPr>
                          </m:ctrlPr>
                        </m:fPr>
                        <m:num>
                          <m:sSub>
                            <m:sSubPr>
                              <m:ctrlPr>
                                <a:rPr lang="en-US" b="1" i="1">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ea typeface="Cambria Math" panose="02040503050406030204" pitchFamily="18" charset="0"/>
                                </a:rPr>
                                <m:t>𝑲</m:t>
                              </m:r>
                            </m:e>
                            <m:sub>
                              <m:r>
                                <a:rPr lang="en-US" b="1" i="1">
                                  <a:solidFill>
                                    <a:srgbClr val="0070C0"/>
                                  </a:solidFill>
                                  <a:latin typeface="Cambria Math" panose="02040503050406030204" pitchFamily="18" charset="0"/>
                                </a:rPr>
                                <m:t>𝟏</m:t>
                              </m:r>
                            </m:sub>
                          </m:sSub>
                        </m:num>
                        <m:den>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𝜶</m:t>
                              </m:r>
                            </m:e>
                            <m:sub>
                              <m:r>
                                <a:rPr lang="en-US" b="1" i="1" smtClean="0">
                                  <a:solidFill>
                                    <a:srgbClr val="0070C0"/>
                                  </a:solidFill>
                                  <a:latin typeface="Cambria Math" panose="02040503050406030204" pitchFamily="18" charset="0"/>
                                  <a:ea typeface="Cambria Math" panose="02040503050406030204" pitchFamily="18" charset="0"/>
                                </a:rPr>
                                <m:t>𝟏</m:t>
                              </m:r>
                              <m:r>
                                <a:rPr lang="en-US" b="1" i="1">
                                  <a:solidFill>
                                    <a:srgbClr val="0070C0"/>
                                  </a:solidFill>
                                  <a:latin typeface="Cambria Math" panose="02040503050406030204" pitchFamily="18" charset="0"/>
                                </a:rPr>
                                <m:t>𝟐</m:t>
                              </m:r>
                            </m:sub>
                          </m:sSub>
                        </m:den>
                      </m:f>
                      <m:r>
                        <a:rPr lang="en-US" b="1" i="1" smtClean="0">
                          <a:solidFill>
                            <a:schemeClr val="tx1"/>
                          </a:solidFill>
                          <a:latin typeface="Cambria Math" panose="02040503050406030204" pitchFamily="18" charset="0"/>
                        </a:rPr>
                        <m:t>&gt;</m:t>
                      </m:r>
                      <m:sSub>
                        <m:sSubPr>
                          <m:ctrlPr>
                            <a:rPr lang="en-US" b="1" i="1" smtClean="0">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r>
                        <a:rPr lang="en-US" b="1" i="1" smtClean="0">
                          <a:solidFill>
                            <a:srgbClr val="C00000"/>
                          </a:solidFill>
                          <a:latin typeface="Cambria Math" panose="02040503050406030204" pitchFamily="18" charset="0"/>
                        </a:rPr>
                        <m:t> </m:t>
                      </m:r>
                      <m:r>
                        <a:rPr lang="en-US" b="1" i="1" smtClean="0">
                          <a:solidFill>
                            <a:schemeClr val="tx1"/>
                          </a:solidFill>
                          <a:latin typeface="Cambria Math" panose="02040503050406030204" pitchFamily="18" charset="0"/>
                        </a:rPr>
                        <m:t>&amp;</m:t>
                      </m:r>
                      <m:f>
                        <m:fPr>
                          <m:ctrlPr>
                            <a:rPr lang="en-US" b="1" i="1">
                              <a:solidFill>
                                <a:srgbClr val="C00000"/>
                              </a:solidFill>
                              <a:latin typeface="Cambria Math" panose="02040503050406030204" pitchFamily="18" charset="0"/>
                            </a:rPr>
                          </m:ctrlPr>
                        </m:fPr>
                        <m:num>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𝑲</m:t>
                              </m:r>
                            </m:e>
                            <m:sub>
                              <m:r>
                                <a:rPr lang="en-US" b="1" i="1" smtClean="0">
                                  <a:solidFill>
                                    <a:srgbClr val="C00000"/>
                                  </a:solidFill>
                                  <a:latin typeface="Cambria Math" panose="02040503050406030204" pitchFamily="18" charset="0"/>
                                </a:rPr>
                                <m:t>𝟐</m:t>
                              </m:r>
                            </m:sub>
                          </m:sSub>
                        </m:num>
                        <m:den>
                          <m:sSub>
                            <m:sSubPr>
                              <m:ctrlPr>
                                <a:rPr lang="en-US" b="1" i="1">
                                  <a:solidFill>
                                    <a:srgbClr val="C00000"/>
                                  </a:solidFill>
                                  <a:latin typeface="Cambria Math" panose="02040503050406030204" pitchFamily="18" charset="0"/>
                                </a:rPr>
                              </m:ctrlPr>
                            </m:sSubPr>
                            <m:e>
                              <m:r>
                                <a:rPr lang="en-US" b="1" i="1">
                                  <a:solidFill>
                                    <a:srgbClr val="C00000"/>
                                  </a:solidFill>
                                  <a:latin typeface="Cambria Math" panose="02040503050406030204" pitchFamily="18" charset="0"/>
                                  <a:ea typeface="Cambria Math" panose="02040503050406030204" pitchFamily="18" charset="0"/>
                                </a:rPr>
                                <m:t>𝜶</m:t>
                              </m:r>
                            </m:e>
                            <m:sub>
                              <m:r>
                                <a:rPr lang="en-US" b="1" i="1" smtClean="0">
                                  <a:solidFill>
                                    <a:srgbClr val="C00000"/>
                                  </a:solidFill>
                                  <a:latin typeface="Cambria Math" panose="02040503050406030204" pitchFamily="18" charset="0"/>
                                  <a:ea typeface="Cambria Math" panose="02040503050406030204" pitchFamily="18" charset="0"/>
                                </a:rPr>
                                <m:t>𝟐</m:t>
                              </m:r>
                              <m:r>
                                <a:rPr lang="en-US" b="1" i="1" smtClean="0">
                                  <a:solidFill>
                                    <a:srgbClr val="C00000"/>
                                  </a:solidFill>
                                  <a:latin typeface="Cambria Math" panose="02040503050406030204" pitchFamily="18" charset="0"/>
                                </a:rPr>
                                <m:t>𝟏</m:t>
                              </m:r>
                            </m:sub>
                          </m:sSub>
                        </m:den>
                      </m:f>
                      <m:r>
                        <a:rPr lang="en-US" b="1" i="1" smtClean="0">
                          <a:solidFill>
                            <a:schemeClr val="tx1"/>
                          </a:solidFill>
                          <a:latin typeface="Cambria Math" panose="02040503050406030204" pitchFamily="18" charset="0"/>
                        </a:rPr>
                        <m:t>&gt;</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ea typeface="Cambria Math" panose="02040503050406030204" pitchFamily="18" charset="0"/>
                            </a:rPr>
                            <m:t>𝑲</m:t>
                          </m:r>
                        </m:e>
                        <m:sub>
                          <m:r>
                            <a:rPr lang="en-US" b="1" i="1" smtClean="0">
                              <a:solidFill>
                                <a:srgbClr val="0070C0"/>
                              </a:solidFill>
                              <a:latin typeface="Cambria Math" panose="02040503050406030204" pitchFamily="18" charset="0"/>
                            </a:rPr>
                            <m:t>𝟏</m:t>
                          </m:r>
                        </m:sub>
                      </m:sSub>
                    </m:oMath>
                  </m:oMathPara>
                </a14:m>
                <a:endParaRPr lang="en-US" b="1" dirty="0">
                  <a:solidFill>
                    <a:schemeClr val="tx1"/>
                  </a:solidFill>
                </a:endParaRPr>
              </a:p>
            </p:txBody>
          </p:sp>
        </mc:Choice>
        <mc:Fallback xmlns="">
          <p:sp>
            <p:nvSpPr>
              <p:cNvPr id="16" name="TextBox 15">
                <a:extLst>
                  <a:ext uri="{FF2B5EF4-FFF2-40B4-BE49-F238E27FC236}">
                    <a16:creationId xmlns:a16="http://schemas.microsoft.com/office/drawing/2014/main" id="{D6ABFDD1-9394-82BA-4971-FA50B38D085B}"/>
                  </a:ext>
                </a:extLst>
              </p:cNvPr>
              <p:cNvSpPr txBox="1">
                <a:spLocks noRot="1" noChangeAspect="1" noMove="1" noResize="1" noEditPoints="1" noAdjustHandles="1" noChangeArrowheads="1" noChangeShapeType="1" noTextEdit="1"/>
              </p:cNvSpPr>
              <p:nvPr/>
            </p:nvSpPr>
            <p:spPr>
              <a:xfrm>
                <a:off x="-659275" y="5913554"/>
                <a:ext cx="4663381" cy="563872"/>
              </a:xfrm>
              <a:prstGeom prst="rect">
                <a:avLst/>
              </a:prstGeom>
              <a:blipFill>
                <a:blip r:embed="rId4"/>
                <a:stretch>
                  <a:fillRect t="-2174" b="-86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8A10963-6B66-1A6A-E3EC-AF1A4194B1B0}"/>
                  </a:ext>
                </a:extLst>
              </p:cNvPr>
              <p:cNvSpPr txBox="1"/>
              <p:nvPr/>
            </p:nvSpPr>
            <p:spPr>
              <a:xfrm>
                <a:off x="-784179" y="6559091"/>
                <a:ext cx="4663381" cy="276999"/>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rPr>
                          </m:ctrlPr>
                        </m:sSubPr>
                        <m:e>
                          <m:r>
                            <a:rPr lang="en-US" b="0" i="1" smtClean="0">
                              <a:solidFill>
                                <a:schemeClr val="tx1"/>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b="0" i="1">
                                  <a:solidFill>
                                    <a:srgbClr val="0070C0"/>
                                  </a:solidFill>
                                  <a:latin typeface="Cambria Math" panose="02040503050406030204" pitchFamily="18" charset="0"/>
                                  <a:ea typeface="Cambria Math" panose="02040503050406030204" pitchFamily="18" charset="0"/>
                                </a:rPr>
                                <m:t>𝛼</m:t>
                              </m:r>
                            </m:e>
                            <m:sub>
                              <m:r>
                                <a:rPr lang="en-US" b="0" i="1">
                                  <a:solidFill>
                                    <a:srgbClr val="0070C0"/>
                                  </a:solidFill>
                                  <a:latin typeface="Cambria Math" panose="02040503050406030204" pitchFamily="18" charset="0"/>
                                </a:rPr>
                                <m:t>12</m:t>
                              </m:r>
                            </m:sub>
                          </m:sSub>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 </m:t>
                          </m:r>
                          <m:r>
                            <a:rPr lang="en-US" b="0" i="1">
                              <a:solidFill>
                                <a:srgbClr val="C00000"/>
                              </a:solidFill>
                              <a:latin typeface="Cambria Math" panose="02040503050406030204" pitchFamily="18" charset="0"/>
                              <a:ea typeface="Cambria Math" panose="02040503050406030204" pitchFamily="18" charset="0"/>
                            </a:rPr>
                            <m:t>𝛼</m:t>
                          </m:r>
                        </m:e>
                        <m:sub>
                          <m:r>
                            <a:rPr lang="en-US" b="0" i="1">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1</m:t>
                          </m:r>
                        </m:sub>
                      </m:sSub>
                      <m:r>
                        <a:rPr lang="en-US" b="0" i="1" smtClean="0">
                          <a:solidFill>
                            <a:schemeClr val="tx1"/>
                          </a:solidFill>
                          <a:latin typeface="Cambria Math" panose="02040503050406030204" pitchFamily="18" charset="0"/>
                        </a:rPr>
                        <m:t>&lt;1)</m:t>
                      </m:r>
                    </m:oMath>
                  </m:oMathPara>
                </a14:m>
                <a:endParaRPr lang="en-US" dirty="0">
                  <a:solidFill>
                    <a:schemeClr val="tx1"/>
                  </a:solidFill>
                </a:endParaRPr>
              </a:p>
            </p:txBody>
          </p:sp>
        </mc:Choice>
        <mc:Fallback xmlns="">
          <p:sp>
            <p:nvSpPr>
              <p:cNvPr id="17" name="TextBox 16">
                <a:extLst>
                  <a:ext uri="{FF2B5EF4-FFF2-40B4-BE49-F238E27FC236}">
                    <a16:creationId xmlns:a16="http://schemas.microsoft.com/office/drawing/2014/main" id="{68A10963-6B66-1A6A-E3EC-AF1A4194B1B0}"/>
                  </a:ext>
                </a:extLst>
              </p:cNvPr>
              <p:cNvSpPr txBox="1">
                <a:spLocks noRot="1" noChangeAspect="1" noMove="1" noResize="1" noEditPoints="1" noAdjustHandles="1" noChangeArrowheads="1" noChangeShapeType="1" noTextEdit="1"/>
              </p:cNvSpPr>
              <p:nvPr/>
            </p:nvSpPr>
            <p:spPr>
              <a:xfrm>
                <a:off x="-784179" y="6559091"/>
                <a:ext cx="4663381" cy="276999"/>
              </a:xfrm>
              <a:prstGeom prst="rect">
                <a:avLst/>
              </a:prstGeom>
              <a:blipFill>
                <a:blip r:embed="rId5"/>
                <a:stretch>
                  <a:fillRect t="-8696" b="-34783"/>
                </a:stretch>
              </a:blipFill>
              <a:ln>
                <a:noFill/>
              </a:ln>
            </p:spPr>
            <p:txBody>
              <a:bodyPr/>
              <a:lstStyle/>
              <a:p>
                <a:r>
                  <a:rPr lang="en-US">
                    <a:noFill/>
                  </a:rPr>
                  <a:t> </a:t>
                </a:r>
              </a:p>
            </p:txBody>
          </p:sp>
        </mc:Fallback>
      </mc:AlternateContent>
      <p:sp>
        <p:nvSpPr>
          <p:cNvPr id="18" name="TextBox 17">
            <a:extLst>
              <a:ext uri="{FF2B5EF4-FFF2-40B4-BE49-F238E27FC236}">
                <a16:creationId xmlns:a16="http://schemas.microsoft.com/office/drawing/2014/main" id="{C2924FAC-DF4B-CB37-61C1-33CBA5076D7D}"/>
              </a:ext>
            </a:extLst>
          </p:cNvPr>
          <p:cNvSpPr txBox="1"/>
          <p:nvPr/>
        </p:nvSpPr>
        <p:spPr>
          <a:xfrm>
            <a:off x="3385985" y="3429000"/>
            <a:ext cx="3539034" cy="2492990"/>
          </a:xfrm>
          <a:prstGeom prst="rect">
            <a:avLst/>
          </a:prstGeom>
          <a:solidFill>
            <a:schemeClr val="bg1"/>
          </a:solidFill>
        </p:spPr>
        <p:txBody>
          <a:bodyPr wrap="square">
            <a:spAutoFit/>
          </a:bodyPr>
          <a:lstStyle/>
          <a:p>
            <a:pPr algn="ctr"/>
            <a:r>
              <a:rPr lang="en-US" sz="2600" dirty="0">
                <a:latin typeface="Calibri" panose="020F0502020204030204" pitchFamily="34" charset="0"/>
                <a:cs typeface="Calibri" panose="020F0502020204030204" pitchFamily="34" charset="0"/>
              </a:rPr>
              <a:t>Stable coexistence is possible when intraspecies competitive interactions are greater than interspecies interactions.</a:t>
            </a:r>
          </a:p>
        </p:txBody>
      </p:sp>
    </p:spTree>
    <p:extLst>
      <p:ext uri="{BB962C8B-B14F-4D97-AF65-F5344CB8AC3E}">
        <p14:creationId xmlns:p14="http://schemas.microsoft.com/office/powerpoint/2010/main" val="1395165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84FF0CB0-EFC2-0141-2657-66F6FD031FCC}"/>
              </a:ext>
            </a:extLst>
          </p:cNvPr>
          <p:cNvSpPr txBox="1">
            <a:spLocks/>
          </p:cNvSpPr>
          <p:nvPr/>
        </p:nvSpPr>
        <p:spPr>
          <a:xfrm>
            <a:off x="10077450" y="6457950"/>
            <a:ext cx="2135814"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1935. </a:t>
            </a:r>
            <a:r>
              <a:rPr lang="en-US" sz="1800" i="1" dirty="0"/>
              <a:t>Science.</a:t>
            </a:r>
            <a:endParaRPr lang="en-US" sz="1800" i="1" dirty="0">
              <a:cs typeface="Calibri" panose="020F0502020204030204" pitchFamily="34" charset="0"/>
            </a:endParaRPr>
          </a:p>
        </p:txBody>
      </p:sp>
      <p:pic>
        <p:nvPicPr>
          <p:cNvPr id="2" name="Picture 6" descr="parameciumdrop9_300">
            <a:extLst>
              <a:ext uri="{FF2B5EF4-FFF2-40B4-BE49-F238E27FC236}">
                <a16:creationId xmlns:a16="http://schemas.microsoft.com/office/drawing/2014/main" id="{C32AC3D0-7FA4-36AE-CC33-6B20CF4B8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65" y="1369344"/>
            <a:ext cx="2351228" cy="1951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7">
            <a:extLst>
              <a:ext uri="{FF2B5EF4-FFF2-40B4-BE49-F238E27FC236}">
                <a16:creationId xmlns:a16="http://schemas.microsoft.com/office/drawing/2014/main" id="{8966FCE7-ABE9-C08F-CA67-ABACD7157EF0}"/>
              </a:ext>
            </a:extLst>
          </p:cNvPr>
          <p:cNvSpPr txBox="1">
            <a:spLocks noChangeArrowheads="1"/>
          </p:cNvSpPr>
          <p:nvPr/>
        </p:nvSpPr>
        <p:spPr bwMode="auto">
          <a:xfrm>
            <a:off x="379167" y="3373250"/>
            <a:ext cx="212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aurelia</a:t>
            </a:r>
          </a:p>
        </p:txBody>
      </p:sp>
      <p:sp>
        <p:nvSpPr>
          <p:cNvPr id="16" name="Content Placeholder 2">
            <a:extLst>
              <a:ext uri="{FF2B5EF4-FFF2-40B4-BE49-F238E27FC236}">
                <a16:creationId xmlns:a16="http://schemas.microsoft.com/office/drawing/2014/main" id="{FC8CB6F6-35D4-F930-3AE1-716C22EAEC56}"/>
              </a:ext>
            </a:extLst>
          </p:cNvPr>
          <p:cNvSpPr txBox="1">
            <a:spLocks/>
          </p:cNvSpPr>
          <p:nvPr/>
        </p:nvSpPr>
        <p:spPr>
          <a:xfrm>
            <a:off x="8502503" y="6142978"/>
            <a:ext cx="36894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Gause</a:t>
            </a:r>
            <a:r>
              <a:rPr lang="en-US" sz="1800" dirty="0"/>
              <a:t> 1934. </a:t>
            </a:r>
            <a:r>
              <a:rPr lang="en-US" sz="1800" i="1" dirty="0"/>
              <a:t>J Experimental Biology.</a:t>
            </a:r>
            <a:endParaRPr lang="en-US" sz="1800" i="1" dirty="0">
              <a:cs typeface="Calibri" panose="020F0502020204030204" pitchFamily="34" charset="0"/>
            </a:endParaRPr>
          </a:p>
        </p:txBody>
      </p:sp>
      <p:pic>
        <p:nvPicPr>
          <p:cNvPr id="13" name="Picture 9" descr="paramecium%20caudatum1">
            <a:extLst>
              <a:ext uri="{FF2B5EF4-FFF2-40B4-BE49-F238E27FC236}">
                <a16:creationId xmlns:a16="http://schemas.microsoft.com/office/drawing/2014/main" id="{BCA1D3CA-A7FA-9BE5-9269-B953FCACA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483" y="1369344"/>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0">
            <a:extLst>
              <a:ext uri="{FF2B5EF4-FFF2-40B4-BE49-F238E27FC236}">
                <a16:creationId xmlns:a16="http://schemas.microsoft.com/office/drawing/2014/main" id="{040B5728-63ED-81CC-46C4-CE92D7801460}"/>
              </a:ext>
            </a:extLst>
          </p:cNvPr>
          <p:cNvSpPr txBox="1">
            <a:spLocks noChangeArrowheads="1"/>
          </p:cNvSpPr>
          <p:nvPr/>
        </p:nvSpPr>
        <p:spPr bwMode="auto">
          <a:xfrm>
            <a:off x="3064336" y="3385656"/>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8" name="Picture 12" descr="paramecium_bursaria2">
            <a:extLst>
              <a:ext uri="{FF2B5EF4-FFF2-40B4-BE49-F238E27FC236}">
                <a16:creationId xmlns:a16="http://schemas.microsoft.com/office/drawing/2014/main" id="{35A261A4-1E9F-C837-8466-35ECD2520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8754" y="1384627"/>
            <a:ext cx="2559306" cy="19362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3">
            <a:extLst>
              <a:ext uri="{FF2B5EF4-FFF2-40B4-BE49-F238E27FC236}">
                <a16:creationId xmlns:a16="http://schemas.microsoft.com/office/drawing/2014/main" id="{52D19862-3651-6B4A-47F6-A05E7D08C1FC}"/>
              </a:ext>
            </a:extLst>
          </p:cNvPr>
          <p:cNvSpPr txBox="1">
            <a:spLocks noChangeArrowheads="1"/>
          </p:cNvSpPr>
          <p:nvPr/>
        </p:nvSpPr>
        <p:spPr bwMode="auto">
          <a:xfrm>
            <a:off x="9671173" y="3385654"/>
            <a:ext cx="2247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bursaria</a:t>
            </a:r>
            <a:endParaRPr lang="en-US" b="1" i="1" dirty="0"/>
          </a:p>
        </p:txBody>
      </p:sp>
      <p:sp>
        <p:nvSpPr>
          <p:cNvPr id="21" name="Rectangle 20">
            <a:extLst>
              <a:ext uri="{FF2B5EF4-FFF2-40B4-BE49-F238E27FC236}">
                <a16:creationId xmlns:a16="http://schemas.microsoft.com/office/drawing/2014/main" id="{9B615FDF-7366-F459-EB94-E3A1A6F54803}"/>
              </a:ext>
            </a:extLst>
          </p:cNvPr>
          <p:cNvSpPr/>
          <p:nvPr/>
        </p:nvSpPr>
        <p:spPr>
          <a:xfrm>
            <a:off x="1282315" y="4035996"/>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9" descr="paramecium%20caudatum1">
            <a:extLst>
              <a:ext uri="{FF2B5EF4-FFF2-40B4-BE49-F238E27FC236}">
                <a16:creationId xmlns:a16="http://schemas.microsoft.com/office/drawing/2014/main" id="{E6D4F398-CA25-BC4B-5A90-177548DE12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304" y="1388152"/>
            <a:ext cx="2559306" cy="1936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
            <a:extLst>
              <a:ext uri="{FF2B5EF4-FFF2-40B4-BE49-F238E27FC236}">
                <a16:creationId xmlns:a16="http://schemas.microsoft.com/office/drawing/2014/main" id="{8D69FDF6-0BA8-2AFC-9933-DD2121109045}"/>
              </a:ext>
            </a:extLst>
          </p:cNvPr>
          <p:cNvSpPr txBox="1">
            <a:spLocks noChangeArrowheads="1"/>
          </p:cNvSpPr>
          <p:nvPr/>
        </p:nvSpPr>
        <p:spPr bwMode="auto">
          <a:xfrm>
            <a:off x="6805157" y="3404464"/>
            <a:ext cx="2387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i="1" dirty="0"/>
              <a:t>Paramecium </a:t>
            </a:r>
            <a:r>
              <a:rPr lang="en-US" b="1" i="1" dirty="0" err="1"/>
              <a:t>caudatum</a:t>
            </a:r>
            <a:endParaRPr lang="en-US" b="1" i="1" dirty="0"/>
          </a:p>
        </p:txBody>
      </p:sp>
      <p:pic>
        <p:nvPicPr>
          <p:cNvPr id="11" name="Picture 23" descr="scan002">
            <a:extLst>
              <a:ext uri="{FF2B5EF4-FFF2-40B4-BE49-F238E27FC236}">
                <a16:creationId xmlns:a16="http://schemas.microsoft.com/office/drawing/2014/main" id="{44D016BF-8AFA-7A71-FF2A-14C01E8111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4" t="14334" r="62041"/>
          <a:stretch/>
        </p:blipFill>
        <p:spPr bwMode="auto">
          <a:xfrm>
            <a:off x="1148266" y="4137245"/>
            <a:ext cx="3095854" cy="1951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3" descr="scan002">
            <a:extLst>
              <a:ext uri="{FF2B5EF4-FFF2-40B4-BE49-F238E27FC236}">
                <a16:creationId xmlns:a16="http://schemas.microsoft.com/office/drawing/2014/main" id="{2D74FF0A-60CE-FEE1-E7F1-702B361DD96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769" t="11388" r="15424" b="4735"/>
          <a:stretch/>
        </p:blipFill>
        <p:spPr bwMode="auto">
          <a:xfrm>
            <a:off x="8358030" y="4113061"/>
            <a:ext cx="2373129" cy="191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3" descr="scan002">
            <a:extLst>
              <a:ext uri="{FF2B5EF4-FFF2-40B4-BE49-F238E27FC236}">
                <a16:creationId xmlns:a16="http://schemas.microsoft.com/office/drawing/2014/main" id="{03D6F391-B6C2-C42D-58B3-C9F847338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798" t="25681" r="1523" b="53904"/>
          <a:stretch/>
        </p:blipFill>
        <p:spPr bwMode="auto">
          <a:xfrm>
            <a:off x="9620837" y="4137245"/>
            <a:ext cx="1082085" cy="465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scan002">
            <a:extLst>
              <a:ext uri="{FF2B5EF4-FFF2-40B4-BE49-F238E27FC236}">
                <a16:creationId xmlns:a16="http://schemas.microsoft.com/office/drawing/2014/main" id="{B67124A7-A504-A6F3-8EC7-2D8ACD0AD1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567" t="25107" r="47092" b="53485"/>
          <a:stretch/>
        </p:blipFill>
        <p:spPr bwMode="auto">
          <a:xfrm>
            <a:off x="3105497" y="4113235"/>
            <a:ext cx="1138623"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20D999AA-104B-2A0C-939E-D5DDEE93516D}"/>
              </a:ext>
            </a:extLst>
          </p:cNvPr>
          <p:cNvSpPr/>
          <p:nvPr/>
        </p:nvSpPr>
        <p:spPr>
          <a:xfrm>
            <a:off x="953112" y="4018521"/>
            <a:ext cx="333834" cy="677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EA41EE-5A3A-018E-F429-22408F6A0229}"/>
              </a:ext>
            </a:extLst>
          </p:cNvPr>
          <p:cNvSpPr/>
          <p:nvPr/>
        </p:nvSpPr>
        <p:spPr>
          <a:xfrm>
            <a:off x="8168669" y="4018521"/>
            <a:ext cx="333834" cy="454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EEE4C8-D541-D424-9D23-B1EFB12BDFF9}"/>
              </a:ext>
            </a:extLst>
          </p:cNvPr>
          <p:cNvSpPr txBox="1"/>
          <p:nvPr/>
        </p:nvSpPr>
        <p:spPr>
          <a:xfrm>
            <a:off x="313475" y="837131"/>
            <a:ext cx="5330016" cy="492443"/>
          </a:xfrm>
          <a:prstGeom prst="rect">
            <a:avLst/>
          </a:prstGeom>
          <a:noFill/>
        </p:spPr>
        <p:txBody>
          <a:bodyPr wrap="square">
            <a:spAutoFit/>
          </a:bodyPr>
          <a:lstStyle/>
          <a:p>
            <a:pPr algn="ctr"/>
            <a:r>
              <a:rPr lang="en-US" sz="2600" dirty="0">
                <a:latin typeface="Calibri" panose="020F0502020204030204" pitchFamily="34" charset="0"/>
                <a:cs typeface="Calibri" panose="020F0502020204030204" pitchFamily="34" charset="0"/>
              </a:rPr>
              <a:t>Competitive exclusion was observed:</a:t>
            </a:r>
            <a:endParaRPr lang="en-US" sz="2600" b="1" dirty="0">
              <a:solidFill>
                <a:srgbClr val="C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98C110F8-ED90-6D74-7D69-AA8B33984220}"/>
              </a:ext>
            </a:extLst>
          </p:cNvPr>
          <p:cNvSpPr txBox="1"/>
          <p:nvPr/>
        </p:nvSpPr>
        <p:spPr>
          <a:xfrm>
            <a:off x="6613602" y="935273"/>
            <a:ext cx="5330016" cy="492443"/>
          </a:xfrm>
          <a:prstGeom prst="rect">
            <a:avLst/>
          </a:prstGeom>
          <a:noFill/>
        </p:spPr>
        <p:txBody>
          <a:bodyPr wrap="square">
            <a:spAutoFit/>
          </a:bodyPr>
          <a:lstStyle/>
          <a:p>
            <a:pPr algn="ctr"/>
            <a:r>
              <a:rPr lang="en-US" sz="2600" dirty="0">
                <a:latin typeface="Calibri" panose="020F0502020204030204" pitchFamily="34" charset="0"/>
                <a:cs typeface="Calibri" panose="020F0502020204030204" pitchFamily="34" charset="0"/>
              </a:rPr>
              <a:t>Coexistence was observed:</a:t>
            </a:r>
            <a:endParaRPr lang="en-US" sz="2600" b="1" dirty="0">
              <a:solidFill>
                <a:srgbClr val="C00000"/>
              </a:solidFill>
              <a:effectLst/>
              <a:latin typeface="Calibri" panose="020F0502020204030204" pitchFamily="34" charset="0"/>
              <a:cs typeface="Calibri" panose="020F0502020204030204" pitchFamily="34" charset="0"/>
            </a:endParaRPr>
          </a:p>
        </p:txBody>
      </p:sp>
      <p:sp>
        <p:nvSpPr>
          <p:cNvPr id="6" name="Line 15">
            <a:extLst>
              <a:ext uri="{FF2B5EF4-FFF2-40B4-BE49-F238E27FC236}">
                <a16:creationId xmlns:a16="http://schemas.microsoft.com/office/drawing/2014/main" id="{E3FF9BDE-82E8-BDEA-05B6-D9B749DF1ED9}"/>
              </a:ext>
            </a:extLst>
          </p:cNvPr>
          <p:cNvSpPr>
            <a:spLocks noChangeShapeType="1"/>
          </p:cNvSpPr>
          <p:nvPr/>
        </p:nvSpPr>
        <p:spPr bwMode="auto">
          <a:xfrm>
            <a:off x="8196525" y="4312066"/>
            <a:ext cx="1082085" cy="45441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Content Placeholder 2">
            <a:extLst>
              <a:ext uri="{FF2B5EF4-FFF2-40B4-BE49-F238E27FC236}">
                <a16:creationId xmlns:a16="http://schemas.microsoft.com/office/drawing/2014/main" id="{AC122486-5F50-8B3C-228F-FA2FAAA62072}"/>
              </a:ext>
            </a:extLst>
          </p:cNvPr>
          <p:cNvSpPr txBox="1">
            <a:spLocks/>
          </p:cNvSpPr>
          <p:nvPr/>
        </p:nvSpPr>
        <p:spPr>
          <a:xfrm>
            <a:off x="4653171" y="4192761"/>
            <a:ext cx="342081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t>Species coexisted below each species’ respective individual carrying capacity. </a:t>
            </a:r>
            <a:endParaRPr lang="en-US" sz="2200" i="1" dirty="0">
              <a:cs typeface="Calibri" panose="020F0502020204030204" pitchFamily="34" charset="0"/>
            </a:endParaRPr>
          </a:p>
        </p:txBody>
      </p:sp>
      <p:sp>
        <p:nvSpPr>
          <p:cNvPr id="17" name="Content Placeholder 2">
            <a:extLst>
              <a:ext uri="{FF2B5EF4-FFF2-40B4-BE49-F238E27FC236}">
                <a16:creationId xmlns:a16="http://schemas.microsoft.com/office/drawing/2014/main" id="{C7F7A791-D45C-32B9-4F21-5D9F1E18996A}"/>
              </a:ext>
            </a:extLst>
          </p:cNvPr>
          <p:cNvSpPr txBox="1">
            <a:spLocks/>
          </p:cNvSpPr>
          <p:nvPr/>
        </p:nvSpPr>
        <p:spPr>
          <a:xfrm>
            <a:off x="4152198" y="5883375"/>
            <a:ext cx="4295697" cy="40005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200" dirty="0">
                <a:cs typeface="Calibri" panose="020F0502020204030204" pitchFamily="34" charset="0"/>
              </a:rPr>
              <a:t>The two coexisting species were largely partitioned in space. </a:t>
            </a:r>
            <a:r>
              <a:rPr lang="en-US" sz="2200" i="1" dirty="0">
                <a:cs typeface="Calibri" panose="020F0502020204030204" pitchFamily="34" charset="0"/>
              </a:rPr>
              <a:t>P. </a:t>
            </a:r>
            <a:r>
              <a:rPr lang="en-US" sz="2200" i="1" dirty="0" err="1">
                <a:cs typeface="Calibri" panose="020F0502020204030204" pitchFamily="34" charset="0"/>
              </a:rPr>
              <a:t>bursaria</a:t>
            </a:r>
            <a:r>
              <a:rPr lang="en-US" sz="2200" i="1" dirty="0">
                <a:cs typeface="Calibri" panose="020F0502020204030204" pitchFamily="34" charset="0"/>
              </a:rPr>
              <a:t> </a:t>
            </a:r>
            <a:r>
              <a:rPr lang="en-US" sz="2200" dirty="0">
                <a:cs typeface="Calibri" panose="020F0502020204030204" pitchFamily="34" charset="0"/>
              </a:rPr>
              <a:t>ate yeast at the bottom and </a:t>
            </a:r>
            <a:r>
              <a:rPr lang="en-US" sz="2200" i="1" dirty="0">
                <a:cs typeface="Calibri" panose="020F0502020204030204" pitchFamily="34" charset="0"/>
              </a:rPr>
              <a:t>P. </a:t>
            </a:r>
            <a:r>
              <a:rPr lang="en-US" sz="2200" i="1" dirty="0" err="1">
                <a:cs typeface="Calibri" panose="020F0502020204030204" pitchFamily="34" charset="0"/>
              </a:rPr>
              <a:t>caudatum</a:t>
            </a:r>
            <a:r>
              <a:rPr lang="en-US" sz="2200" i="1" dirty="0">
                <a:cs typeface="Calibri" panose="020F0502020204030204" pitchFamily="34" charset="0"/>
              </a:rPr>
              <a:t> </a:t>
            </a:r>
            <a:r>
              <a:rPr lang="en-US" sz="2200" dirty="0">
                <a:cs typeface="Calibri" panose="020F0502020204030204" pitchFamily="34" charset="0"/>
              </a:rPr>
              <a:t>consumed bacteria suspended in the medium.</a:t>
            </a:r>
          </a:p>
        </p:txBody>
      </p:sp>
      <p:sp>
        <p:nvSpPr>
          <p:cNvPr id="7" name="TextBox 6">
            <a:extLst>
              <a:ext uri="{FF2B5EF4-FFF2-40B4-BE49-F238E27FC236}">
                <a16:creationId xmlns:a16="http://schemas.microsoft.com/office/drawing/2014/main" id="{FD941B08-7A60-55C7-CDAB-D2BD3B495319}"/>
              </a:ext>
            </a:extLst>
          </p:cNvPr>
          <p:cNvSpPr txBox="1"/>
          <p:nvPr/>
        </p:nvSpPr>
        <p:spPr>
          <a:xfrm>
            <a:off x="3635038" y="170064"/>
            <a:ext cx="5330016" cy="584775"/>
          </a:xfrm>
          <a:prstGeom prst="rect">
            <a:avLst/>
          </a:prstGeom>
          <a:noFill/>
        </p:spPr>
        <p:txBody>
          <a:bodyPr wrap="square">
            <a:spAutoFit/>
          </a:bodyPr>
          <a:lstStyle/>
          <a:p>
            <a:pPr algn="ctr"/>
            <a:r>
              <a:rPr lang="en-US" sz="3200" dirty="0" err="1">
                <a:latin typeface="Calibri" panose="020F0502020204030204" pitchFamily="34" charset="0"/>
                <a:cs typeface="Calibri" panose="020F0502020204030204" pitchFamily="34" charset="0"/>
              </a:rPr>
              <a:t>Gause’s</a:t>
            </a:r>
            <a:r>
              <a:rPr lang="en-US" sz="3200" dirty="0">
                <a:latin typeface="Calibri" panose="020F0502020204030204" pitchFamily="34" charset="0"/>
                <a:cs typeface="Calibri" panose="020F0502020204030204" pitchFamily="34" charset="0"/>
              </a:rPr>
              <a:t> experiments:</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612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allowed to disperse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11" name="Rectangle 10">
            <a:extLst>
              <a:ext uri="{FF2B5EF4-FFF2-40B4-BE49-F238E27FC236}">
                <a16:creationId xmlns:a16="http://schemas.microsoft.com/office/drawing/2014/main" id="{016C3C48-4494-125A-70E7-D7874F64B791}"/>
              </a:ext>
            </a:extLst>
          </p:cNvPr>
          <p:cNvSpPr/>
          <p:nvPr/>
        </p:nvSpPr>
        <p:spPr>
          <a:xfrm>
            <a:off x="5648672" y="3429000"/>
            <a:ext cx="6381750" cy="32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121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524315"/>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Kerr et al.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Experimentally?</a:t>
            </a:r>
          </a:p>
        </p:txBody>
      </p:sp>
      <p:sp>
        <p:nvSpPr>
          <p:cNvPr id="2" name="Rectangle 1">
            <a:extLst>
              <a:ext uri="{FF2B5EF4-FFF2-40B4-BE49-F238E27FC236}">
                <a16:creationId xmlns:a16="http://schemas.microsoft.com/office/drawing/2014/main" id="{CBA33E36-2EC1-C2CA-7425-2A575871A01E}"/>
              </a:ext>
            </a:extLst>
          </p:cNvPr>
          <p:cNvSpPr/>
          <p:nvPr/>
        </p:nvSpPr>
        <p:spPr>
          <a:xfrm>
            <a:off x="5678652" y="5316611"/>
            <a:ext cx="6381750" cy="1077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883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52400" y="295253"/>
            <a:ext cx="1234440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are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 in a competitive environment</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sp>
        <p:nvSpPr>
          <p:cNvPr id="8" name="TextBox 7">
            <a:extLst>
              <a:ext uri="{FF2B5EF4-FFF2-40B4-BE49-F238E27FC236}">
                <a16:creationId xmlns:a16="http://schemas.microsoft.com/office/drawing/2014/main" id="{BC962837-CAD5-FC20-764A-20771094C754}"/>
              </a:ext>
            </a:extLst>
          </p:cNvPr>
          <p:cNvSpPr txBox="1"/>
          <p:nvPr/>
        </p:nvSpPr>
        <p:spPr>
          <a:xfrm>
            <a:off x="5562601" y="1679280"/>
            <a:ext cx="6381750" cy="489364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 authors modeled a community of 3 strains of </a:t>
            </a:r>
            <a:r>
              <a:rPr lang="en-US" sz="2400" i="1" dirty="0">
                <a:latin typeface="Calibri" panose="020F0502020204030204" pitchFamily="34" charset="0"/>
                <a:cs typeface="Calibri" panose="020F0502020204030204" pitchFamily="34" charset="0"/>
              </a:rPr>
              <a:t>E. coli </a:t>
            </a:r>
            <a:r>
              <a:rPr lang="en-US" sz="2400" dirty="0">
                <a:latin typeface="Calibri" panose="020F0502020204030204" pitchFamily="34" charset="0"/>
                <a:cs typeface="Calibri" panose="020F0502020204030204" pitchFamily="34" charset="0"/>
              </a:rPr>
              <a:t>with </a:t>
            </a:r>
            <a:r>
              <a:rPr lang="en-US" sz="2400" b="1" dirty="0">
                <a:solidFill>
                  <a:srgbClr val="C00000"/>
                </a:solidFill>
                <a:latin typeface="Calibri" panose="020F0502020204030204" pitchFamily="34" charset="0"/>
                <a:cs typeface="Calibri" panose="020F0502020204030204" pitchFamily="34" charset="0"/>
              </a:rPr>
              <a:t>overlapping resource requirements</a:t>
            </a:r>
            <a:r>
              <a:rPr lang="en-US" sz="2400" dirty="0">
                <a:latin typeface="Calibri" panose="020F0502020204030204" pitchFamily="34" charset="0"/>
                <a:cs typeface="Calibri" panose="020F0502020204030204" pitchFamily="34" charset="0"/>
              </a:rPr>
              <a:t> (C,R, and S), occupying distinct spatial patches in a metapopulation.</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They produced simulations allowing for a perfectly mixed population (global neighborhood), or a population in which dispersal (mixing) happened only locally. </a:t>
            </a:r>
          </a:p>
          <a:p>
            <a:pPr marL="342900" indent="-342900">
              <a:buFont typeface="Arial" panose="020B0604020202020204" pitchFamily="34" charset="0"/>
              <a:buChar char="•"/>
            </a:pPr>
            <a:endParaRPr lang="en-US" sz="2400" b="1" dirty="0">
              <a:solidFill>
                <a:srgbClr val="C00000"/>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b="1" dirty="0">
                <a:solidFill>
                  <a:srgbClr val="C00000"/>
                </a:solidFill>
                <a:latin typeface="Calibri" panose="020F0502020204030204" pitchFamily="34" charset="0"/>
                <a:cs typeface="Calibri" panose="020F0502020204030204" pitchFamily="34" charset="0"/>
              </a:rPr>
              <a:t>Local interactions allowed for the coexistence of all three strains </a:t>
            </a:r>
            <a:r>
              <a:rPr lang="en-US" sz="2400" dirty="0">
                <a:latin typeface="Calibri" panose="020F0502020204030204" pitchFamily="34" charset="0"/>
                <a:cs typeface="Calibri" panose="020F0502020204030204" pitchFamily="34" charset="0"/>
              </a:rPr>
              <a:t>(in theory). What about experimentally?</a:t>
            </a:r>
          </a:p>
        </p:txBody>
      </p:sp>
    </p:spTree>
    <p:extLst>
      <p:ext uri="{BB962C8B-B14F-4D97-AF65-F5344CB8AC3E}">
        <p14:creationId xmlns:p14="http://schemas.microsoft.com/office/powerpoint/2010/main" val="212110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Kerr et al. 2002. </a:t>
            </a:r>
            <a:r>
              <a:rPr lang="en-US" sz="1800" i="1" dirty="0"/>
              <a:t>Nature.</a:t>
            </a:r>
            <a:endParaRPr lang="en-US" sz="1800" i="1" dirty="0">
              <a:cs typeface="Calibri" panose="020F0502020204030204" pitchFamily="34" charset="0"/>
            </a:endParaRPr>
          </a:p>
        </p:txBody>
      </p:sp>
      <p:pic>
        <p:nvPicPr>
          <p:cNvPr id="4" name="Picture 3" descr="Chart&#10;&#10;Description automatically generated with medium confidence">
            <a:extLst>
              <a:ext uri="{FF2B5EF4-FFF2-40B4-BE49-F238E27FC236}">
                <a16:creationId xmlns:a16="http://schemas.microsoft.com/office/drawing/2014/main" id="{0875AEC4-34A7-48A6-A0B7-1EB125D8852A}"/>
              </a:ext>
            </a:extLst>
          </p:cNvPr>
          <p:cNvPicPr>
            <a:picLocks noChangeAspect="1"/>
          </p:cNvPicPr>
          <p:nvPr/>
        </p:nvPicPr>
        <p:blipFill>
          <a:blip r:embed="rId3"/>
          <a:stretch>
            <a:fillRect/>
          </a:stretch>
        </p:blipFill>
        <p:spPr>
          <a:xfrm>
            <a:off x="609599" y="1504950"/>
            <a:ext cx="4572587" cy="4999362"/>
          </a:xfrm>
          <a:prstGeom prst="rect">
            <a:avLst/>
          </a:prstGeom>
        </p:spPr>
      </p:pic>
      <p:pic>
        <p:nvPicPr>
          <p:cNvPr id="7" name="Picture 6" descr="Chart, line chart&#10;&#10;Description automatically generated">
            <a:extLst>
              <a:ext uri="{FF2B5EF4-FFF2-40B4-BE49-F238E27FC236}">
                <a16:creationId xmlns:a16="http://schemas.microsoft.com/office/drawing/2014/main" id="{FE0400E2-83E7-FDAA-BDD5-5AF128D4D037}"/>
              </a:ext>
            </a:extLst>
          </p:cNvPr>
          <p:cNvPicPr>
            <a:picLocks noChangeAspect="1"/>
          </p:cNvPicPr>
          <p:nvPr/>
        </p:nvPicPr>
        <p:blipFill>
          <a:blip r:embed="rId4"/>
          <a:stretch>
            <a:fillRect/>
          </a:stretch>
        </p:blipFill>
        <p:spPr>
          <a:xfrm>
            <a:off x="8972552" y="1372471"/>
            <a:ext cx="2759304" cy="5353050"/>
          </a:xfrm>
          <a:prstGeom prst="rect">
            <a:avLst/>
          </a:prstGeom>
        </p:spPr>
      </p:pic>
      <p:pic>
        <p:nvPicPr>
          <p:cNvPr id="10" name="Picture 9" descr="Diagram&#10;&#10;Description automatically generated">
            <a:extLst>
              <a:ext uri="{FF2B5EF4-FFF2-40B4-BE49-F238E27FC236}">
                <a16:creationId xmlns:a16="http://schemas.microsoft.com/office/drawing/2014/main" id="{C17A81AC-BA05-1E9B-F6CE-D29DAAC50FB6}"/>
              </a:ext>
            </a:extLst>
          </p:cNvPr>
          <p:cNvPicPr>
            <a:picLocks noChangeAspect="1"/>
          </p:cNvPicPr>
          <p:nvPr/>
        </p:nvPicPr>
        <p:blipFill>
          <a:blip r:embed="rId5"/>
          <a:stretch>
            <a:fillRect/>
          </a:stretch>
        </p:blipFill>
        <p:spPr>
          <a:xfrm>
            <a:off x="5310683" y="1610810"/>
            <a:ext cx="3398265" cy="4893502"/>
          </a:xfrm>
          <a:prstGeom prst="rect">
            <a:avLst/>
          </a:prstGeom>
        </p:spPr>
      </p:pic>
      <p:sp>
        <p:nvSpPr>
          <p:cNvPr id="2" name="TextBox 1">
            <a:extLst>
              <a:ext uri="{FF2B5EF4-FFF2-40B4-BE49-F238E27FC236}">
                <a16:creationId xmlns:a16="http://schemas.microsoft.com/office/drawing/2014/main" id="{153EB345-0A4E-3BD5-299A-B92616E27022}"/>
              </a:ext>
            </a:extLst>
          </p:cNvPr>
          <p:cNvSpPr txBox="1"/>
          <p:nvPr/>
        </p:nvSpPr>
        <p:spPr>
          <a:xfrm>
            <a:off x="133350" y="295253"/>
            <a:ext cx="12058650"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Sometimes adding </a:t>
            </a:r>
            <a:r>
              <a:rPr lang="en-US" sz="3200" b="1" dirty="0">
                <a:solidFill>
                  <a:srgbClr val="C00000"/>
                </a:solidFill>
                <a:latin typeface="Calibri" panose="020F0502020204030204" pitchFamily="34" charset="0"/>
                <a:cs typeface="Calibri" panose="020F0502020204030204" pitchFamily="34" charset="0"/>
              </a:rPr>
              <a:t>stochasticity</a:t>
            </a:r>
            <a:r>
              <a:rPr lang="en-US" sz="3200" dirty="0">
                <a:latin typeface="Calibri" panose="020F0502020204030204" pitchFamily="34" charset="0"/>
                <a:cs typeface="Calibri" panose="020F0502020204030204" pitchFamily="34" charset="0"/>
              </a:rPr>
              <a:t> and </a:t>
            </a:r>
            <a:r>
              <a:rPr lang="en-US" sz="3200" b="1" dirty="0">
                <a:solidFill>
                  <a:srgbClr val="C00000"/>
                </a:solidFill>
                <a:latin typeface="Calibri" panose="020F0502020204030204" pitchFamily="34" charset="0"/>
                <a:cs typeface="Calibri" panose="020F0502020204030204" pitchFamily="34" charset="0"/>
              </a:rPr>
              <a:t>space</a:t>
            </a:r>
            <a:r>
              <a:rPr lang="en-US" sz="3200" dirty="0">
                <a:latin typeface="Calibri" panose="020F0502020204030204" pitchFamily="34" charset="0"/>
                <a:cs typeface="Calibri" panose="020F0502020204030204" pitchFamily="34" charset="0"/>
              </a:rPr>
              <a:t> (remember metapopulations!) is all you need to ensure </a:t>
            </a:r>
            <a:r>
              <a:rPr lang="en-US" sz="3200" b="1" dirty="0">
                <a:solidFill>
                  <a:srgbClr val="C00000"/>
                </a:solidFill>
                <a:latin typeface="Calibri" panose="020F0502020204030204" pitchFamily="34" charset="0"/>
                <a:cs typeface="Calibri" panose="020F0502020204030204" pitchFamily="34" charset="0"/>
              </a:rPr>
              <a:t>coexistence</a:t>
            </a:r>
            <a:r>
              <a:rPr lang="en-US" sz="3200" dirty="0">
                <a:latin typeface="Calibri" panose="020F0502020204030204" pitchFamily="34" charset="0"/>
                <a:cs typeface="Calibri" panose="020F0502020204030204" pitchFamily="34" charset="0"/>
              </a:rPr>
              <a:t>!</a:t>
            </a:r>
            <a:endParaRPr lang="en-US" sz="3200" b="1" dirty="0">
              <a:solidFill>
                <a:srgbClr val="C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0318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97DA-3467-8E92-2336-FC830134C0F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2D7DFA1-CA21-6383-AF83-C9B516B7AB78}"/>
              </a:ext>
            </a:extLst>
          </p:cNvPr>
          <p:cNvSpPr>
            <a:spLocks noGrp="1"/>
          </p:cNvSpPr>
          <p:nvPr>
            <p:ph type="subTitle" idx="1"/>
          </p:nvPr>
        </p:nvSpPr>
        <p:spPr/>
        <p:txBody>
          <a:bodyPr/>
          <a:lstStyle/>
          <a:p>
            <a:endParaRPr lang="en-US"/>
          </a:p>
        </p:txBody>
      </p:sp>
      <p:pic>
        <p:nvPicPr>
          <p:cNvPr id="5" name="slide.url=https://www.polleverywhere.com/multiple_choice_polls/lwi7wQ72SqczqfzTj6Ob4?display_state=chart&amp;activity_state=opened&amp;state=opened&amp;flow=Engagement&amp;onscreen=persist">
            <a:extLst>
              <a:ext uri="{FF2B5EF4-FFF2-40B4-BE49-F238E27FC236}">
                <a16:creationId xmlns:a16="http://schemas.microsoft.com/office/drawing/2014/main" id="{A637BD1F-CD1B-CC1B-B65B-1D24AACA879C}"/>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191217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A24B96-2334-AF1B-014A-4ED52790094D}"/>
                  </a:ext>
                </a:extLst>
              </p:cNvPr>
              <p:cNvSpPr txBox="1"/>
              <p:nvPr/>
            </p:nvSpPr>
            <p:spPr>
              <a:xfrm>
                <a:off x="11570505" y="4698485"/>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3" name="TextBox 12">
                <a:extLst>
                  <a:ext uri="{FF2B5EF4-FFF2-40B4-BE49-F238E27FC236}">
                    <a16:creationId xmlns:a16="http://schemas.microsoft.com/office/drawing/2014/main" id="{F3A24B96-2334-AF1B-014A-4ED52790094D}"/>
                  </a:ext>
                </a:extLst>
              </p:cNvPr>
              <p:cNvSpPr txBox="1">
                <a:spLocks noRot="1" noChangeAspect="1" noMove="1" noResize="1" noEditPoints="1" noAdjustHandles="1" noChangeArrowheads="1" noChangeShapeType="1" noTextEdit="1"/>
              </p:cNvSpPr>
              <p:nvPr/>
            </p:nvSpPr>
            <p:spPr>
              <a:xfrm>
                <a:off x="11570505" y="4698485"/>
                <a:ext cx="718458" cy="707886"/>
              </a:xfrm>
              <a:prstGeom prst="rect">
                <a:avLst/>
              </a:prstGeom>
              <a:blipFill>
                <a:blip r:embed="rId3"/>
                <a:stretch>
                  <a:fillRect l="-1754" b="-7143"/>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1DA37BF5-6525-6BA1-18BC-16400F4A52E9}"/>
              </a:ext>
            </a:extLst>
          </p:cNvPr>
          <p:cNvSpPr txBox="1">
            <a:spLocks/>
          </p:cNvSpPr>
          <p:nvPr/>
        </p:nvSpPr>
        <p:spPr>
          <a:xfrm>
            <a:off x="0" y="6448936"/>
            <a:ext cx="2686401" cy="409063"/>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MacArthur 1968. </a:t>
            </a:r>
            <a:r>
              <a:rPr lang="en-US" sz="1800" i="1" dirty="0"/>
              <a:t>Ecology.</a:t>
            </a:r>
            <a:endParaRPr lang="en-US" sz="1800" i="1" dirty="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30277" y="1483621"/>
            <a:ext cx="4981708" cy="830997"/>
          </a:xfrm>
          <a:prstGeom prst="rect">
            <a:avLst/>
          </a:prstGeom>
          <a:noFill/>
        </p:spPr>
        <p:txBody>
          <a:bodyPr wrap="square">
            <a:spAutoFit/>
          </a:bodyPr>
          <a:lstStyle/>
          <a:p>
            <a:pPr algn="ctr"/>
            <a:r>
              <a:rPr lang="en-US" sz="2400" b="1" dirty="0">
                <a:solidFill>
                  <a:srgbClr val="C00000"/>
                </a:solidFill>
                <a:latin typeface="Calibri" panose="020F0502020204030204" pitchFamily="34" charset="0"/>
                <a:cs typeface="Calibri" panose="020F0502020204030204" pitchFamily="34" charset="0"/>
              </a:rPr>
              <a:t>Niche</a:t>
            </a:r>
            <a:r>
              <a:rPr lang="en-US" sz="2400" dirty="0">
                <a:latin typeface="Calibri" panose="020F0502020204030204" pitchFamily="34" charset="0"/>
                <a:cs typeface="Calibri" panose="020F0502020204030204" pitchFamily="34" charset="0"/>
              </a:rPr>
              <a:t>: a match of a species to a specific environmental condition</a:t>
            </a:r>
          </a:p>
        </p:txBody>
      </p:sp>
      <p:pic>
        <p:nvPicPr>
          <p:cNvPr id="4" name="Picture 3" descr="Diagram&#10;&#10;Description automatically generated">
            <a:extLst>
              <a:ext uri="{FF2B5EF4-FFF2-40B4-BE49-F238E27FC236}">
                <a16:creationId xmlns:a16="http://schemas.microsoft.com/office/drawing/2014/main" id="{C3B70D81-F9C8-B1E2-CE40-DC8099999485}"/>
              </a:ext>
            </a:extLst>
          </p:cNvPr>
          <p:cNvPicPr>
            <a:picLocks noChangeAspect="1"/>
          </p:cNvPicPr>
          <p:nvPr/>
        </p:nvPicPr>
        <p:blipFill>
          <a:blip r:embed="rId4"/>
          <a:stretch>
            <a:fillRect/>
          </a:stretch>
        </p:blipFill>
        <p:spPr>
          <a:xfrm>
            <a:off x="8799460" y="1918136"/>
            <a:ext cx="3397205" cy="4923702"/>
          </a:xfrm>
          <a:prstGeom prst="rect">
            <a:avLst/>
          </a:prstGeom>
        </p:spPr>
      </p:pic>
      <p:pic>
        <p:nvPicPr>
          <p:cNvPr id="7" name="Picture 6" descr="Diagram&#10;&#10;Description automatically generated">
            <a:extLst>
              <a:ext uri="{FF2B5EF4-FFF2-40B4-BE49-F238E27FC236}">
                <a16:creationId xmlns:a16="http://schemas.microsoft.com/office/drawing/2014/main" id="{6983AE0C-CB67-9D0E-8589-8E23D9618E44}"/>
              </a:ext>
            </a:extLst>
          </p:cNvPr>
          <p:cNvPicPr>
            <a:picLocks noChangeAspect="1"/>
          </p:cNvPicPr>
          <p:nvPr/>
        </p:nvPicPr>
        <p:blipFill>
          <a:blip r:embed="rId5"/>
          <a:stretch>
            <a:fillRect/>
          </a:stretch>
        </p:blipFill>
        <p:spPr>
          <a:xfrm>
            <a:off x="5476303" y="1922531"/>
            <a:ext cx="3323157" cy="4936627"/>
          </a:xfrm>
          <a:prstGeom prst="rect">
            <a:avLst/>
          </a:prstGeom>
        </p:spPr>
      </p:pic>
      <p:sp>
        <p:nvSpPr>
          <p:cNvPr id="8" name="TextBox 7">
            <a:extLst>
              <a:ext uri="{FF2B5EF4-FFF2-40B4-BE49-F238E27FC236}">
                <a16:creationId xmlns:a16="http://schemas.microsoft.com/office/drawing/2014/main" id="{7491873E-562C-9A49-B380-5C650DBDFB53}"/>
              </a:ext>
            </a:extLst>
          </p:cNvPr>
          <p:cNvSpPr txBox="1"/>
          <p:nvPr/>
        </p:nvSpPr>
        <p:spPr>
          <a:xfrm>
            <a:off x="5382822" y="1056224"/>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Cape May Warbler</a:t>
            </a:r>
          </a:p>
        </p:txBody>
      </p:sp>
      <p:pic>
        <p:nvPicPr>
          <p:cNvPr id="95234" name="Picture 2" descr="Cape May Warbler Identification, All About Birds, Cornell Lab of Ornithology">
            <a:extLst>
              <a:ext uri="{FF2B5EF4-FFF2-40B4-BE49-F238E27FC236}">
                <a16:creationId xmlns:a16="http://schemas.microsoft.com/office/drawing/2014/main" id="{7732067E-B62B-E884-EAEF-2FD7BD038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872" y="960140"/>
            <a:ext cx="1364218" cy="10231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5236" name="Picture 4" descr="Photo gallery: Six pictures of Yellow-rumped Warbler - Page 2 of 6 -  BirdWatching">
            <a:extLst>
              <a:ext uri="{FF2B5EF4-FFF2-40B4-BE49-F238E27FC236}">
                <a16:creationId xmlns:a16="http://schemas.microsoft.com/office/drawing/2014/main" id="{2246A465-5928-1F14-F6CC-A95517E9B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5654" y="880028"/>
            <a:ext cx="1082836" cy="12071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2712F8-E928-FDD0-03E0-77FCD15429C4}"/>
              </a:ext>
            </a:extLst>
          </p:cNvPr>
          <p:cNvSpPr txBox="1"/>
          <p:nvPr/>
        </p:nvSpPr>
        <p:spPr>
          <a:xfrm>
            <a:off x="8613639" y="1143291"/>
            <a:ext cx="1624074"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Myrtle Warbler</a:t>
            </a:r>
          </a:p>
        </p:txBody>
      </p:sp>
      <p:grpSp>
        <p:nvGrpSpPr>
          <p:cNvPr id="18" name="Group 17">
            <a:extLst>
              <a:ext uri="{FF2B5EF4-FFF2-40B4-BE49-F238E27FC236}">
                <a16:creationId xmlns:a16="http://schemas.microsoft.com/office/drawing/2014/main" id="{B79E1392-BD30-F377-4E0E-F117F04CFB57}"/>
              </a:ext>
            </a:extLst>
          </p:cNvPr>
          <p:cNvGrpSpPr/>
          <p:nvPr/>
        </p:nvGrpSpPr>
        <p:grpSpPr>
          <a:xfrm>
            <a:off x="277567" y="2918211"/>
            <a:ext cx="4711964" cy="3389736"/>
            <a:chOff x="461741" y="2880164"/>
            <a:chExt cx="4711964" cy="3389736"/>
          </a:xfrm>
        </p:grpSpPr>
        <p:pic>
          <p:nvPicPr>
            <p:cNvPr id="11" name="Picture 10" descr="Diagram, schematic&#10;&#10;Description automatically generated">
              <a:extLst>
                <a:ext uri="{FF2B5EF4-FFF2-40B4-BE49-F238E27FC236}">
                  <a16:creationId xmlns:a16="http://schemas.microsoft.com/office/drawing/2014/main" id="{F20A0591-7DE4-2863-61FC-2B6704E39CAA}"/>
                </a:ext>
              </a:extLst>
            </p:cNvPr>
            <p:cNvPicPr>
              <a:picLocks noChangeAspect="1"/>
            </p:cNvPicPr>
            <p:nvPr/>
          </p:nvPicPr>
          <p:blipFill rotWithShape="1">
            <a:blip r:embed="rId8"/>
            <a:srcRect l="4762" r="3383"/>
            <a:stretch/>
          </p:blipFill>
          <p:spPr>
            <a:xfrm>
              <a:off x="623802" y="2880164"/>
              <a:ext cx="4549903" cy="307448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5958BA9-3223-E179-768A-189FD1D5F420}"/>
                    </a:ext>
                  </a:extLst>
                </p:cNvPr>
                <p:cNvSpPr txBox="1"/>
                <p:nvPr/>
              </p:nvSpPr>
              <p:spPr>
                <a:xfrm>
                  <a:off x="1589951" y="5562014"/>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1</m:t>
                            </m:r>
                          </m:sub>
                        </m:sSub>
                      </m:oMath>
                    </m:oMathPara>
                  </a14:m>
                  <a:endParaRPr lang="en-US" sz="4000" dirty="0"/>
                </a:p>
              </p:txBody>
            </p:sp>
          </mc:Choice>
          <mc:Fallback xmlns="">
            <p:sp>
              <p:nvSpPr>
                <p:cNvPr id="12" name="TextBox 11">
                  <a:extLst>
                    <a:ext uri="{FF2B5EF4-FFF2-40B4-BE49-F238E27FC236}">
                      <a16:creationId xmlns:a16="http://schemas.microsoft.com/office/drawing/2014/main" id="{05958BA9-3223-E179-768A-189FD1D5F420}"/>
                    </a:ext>
                  </a:extLst>
                </p:cNvPr>
                <p:cNvSpPr txBox="1">
                  <a:spLocks noRot="1" noChangeAspect="1" noMove="1" noResize="1" noEditPoints="1" noAdjustHandles="1" noChangeArrowheads="1" noChangeShapeType="1" noTextEdit="1"/>
                </p:cNvSpPr>
                <p:nvPr/>
              </p:nvSpPr>
              <p:spPr>
                <a:xfrm>
                  <a:off x="1589951" y="5562014"/>
                  <a:ext cx="718458" cy="707886"/>
                </a:xfrm>
                <a:prstGeom prst="rect">
                  <a:avLst/>
                </a:prstGeom>
                <a:blipFill>
                  <a:blip r:embed="rId9"/>
                  <a:stretch>
                    <a:fillRect l="-172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C41C82-E12C-30B8-94E8-A6D128122817}"/>
                    </a:ext>
                  </a:extLst>
                </p:cNvPr>
                <p:cNvSpPr txBox="1"/>
                <p:nvPr/>
              </p:nvSpPr>
              <p:spPr>
                <a:xfrm>
                  <a:off x="3123682" y="2973911"/>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2</m:t>
                            </m:r>
                          </m:sub>
                        </m:sSub>
                      </m:oMath>
                    </m:oMathPara>
                  </a14:m>
                  <a:endParaRPr lang="en-US" sz="3200" dirty="0"/>
                </a:p>
              </p:txBody>
            </p:sp>
          </mc:Choice>
          <mc:Fallback xmlns="">
            <p:sp>
              <p:nvSpPr>
                <p:cNvPr id="14" name="TextBox 13">
                  <a:extLst>
                    <a:ext uri="{FF2B5EF4-FFF2-40B4-BE49-F238E27FC236}">
                      <a16:creationId xmlns:a16="http://schemas.microsoft.com/office/drawing/2014/main" id="{39C41C82-E12C-30B8-94E8-A6D128122817}"/>
                    </a:ext>
                  </a:extLst>
                </p:cNvPr>
                <p:cNvSpPr txBox="1">
                  <a:spLocks noRot="1" noChangeAspect="1" noMove="1" noResize="1" noEditPoints="1" noAdjustHandles="1" noChangeArrowheads="1" noChangeShapeType="1" noTextEdit="1"/>
                </p:cNvSpPr>
                <p:nvPr/>
              </p:nvSpPr>
              <p:spPr>
                <a:xfrm>
                  <a:off x="3123682" y="2973911"/>
                  <a:ext cx="552967" cy="584775"/>
                </a:xfrm>
                <a:prstGeom prst="rect">
                  <a:avLst/>
                </a:prstGeom>
                <a:blipFill>
                  <a:blip r:embed="rId10"/>
                  <a:stretch>
                    <a:fillRect l="-2222"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5CB3B75-3C3E-0A0E-023A-B499BDBE79AF}"/>
                    </a:ext>
                  </a:extLst>
                </p:cNvPr>
                <p:cNvSpPr txBox="1"/>
                <p:nvPr/>
              </p:nvSpPr>
              <p:spPr>
                <a:xfrm>
                  <a:off x="3161783" y="3504614"/>
                  <a:ext cx="552967" cy="584775"/>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𝑥</m:t>
                            </m:r>
                          </m:e>
                          <m:sub>
                            <m:r>
                              <a:rPr lang="en-US" sz="3200" b="0" i="1" smtClean="0">
                                <a:solidFill>
                                  <a:schemeClr val="tx1"/>
                                </a:solidFill>
                                <a:latin typeface="Cambria Math" panose="02040503050406030204" pitchFamily="18" charset="0"/>
                              </a:rPr>
                              <m:t>1</m:t>
                            </m:r>
                          </m:sub>
                        </m:sSub>
                      </m:oMath>
                    </m:oMathPara>
                  </a14:m>
                  <a:endParaRPr lang="en-US" sz="3200" dirty="0"/>
                </a:p>
              </p:txBody>
            </p:sp>
          </mc:Choice>
          <mc:Fallback xmlns="">
            <p:sp>
              <p:nvSpPr>
                <p:cNvPr id="15" name="TextBox 14">
                  <a:extLst>
                    <a:ext uri="{FF2B5EF4-FFF2-40B4-BE49-F238E27FC236}">
                      <a16:creationId xmlns:a16="http://schemas.microsoft.com/office/drawing/2014/main" id="{85CB3B75-3C3E-0A0E-023A-B499BDBE79AF}"/>
                    </a:ext>
                  </a:extLst>
                </p:cNvPr>
                <p:cNvSpPr txBox="1">
                  <a:spLocks noRot="1" noChangeAspect="1" noMove="1" noResize="1" noEditPoints="1" noAdjustHandles="1" noChangeArrowheads="1" noChangeShapeType="1" noTextEdit="1"/>
                </p:cNvSpPr>
                <p:nvPr/>
              </p:nvSpPr>
              <p:spPr>
                <a:xfrm>
                  <a:off x="3161783" y="3504614"/>
                  <a:ext cx="552967" cy="584775"/>
                </a:xfrm>
                <a:prstGeom prst="rect">
                  <a:avLst/>
                </a:prstGeom>
                <a:blipFill>
                  <a:blip r:embed="rId11"/>
                  <a:stretch>
                    <a:fillRect l="-2273" r="-2273"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FAD1A5-485D-EE0F-8825-31DABDF9054E}"/>
                    </a:ext>
                  </a:extLst>
                </p:cNvPr>
                <p:cNvSpPr txBox="1"/>
                <p:nvPr/>
              </p:nvSpPr>
              <p:spPr>
                <a:xfrm>
                  <a:off x="461741" y="4355592"/>
                  <a:ext cx="718458" cy="707886"/>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solidFill>
                                  <a:schemeClr val="tx1"/>
                                </a:solidFill>
                                <a:latin typeface="Cambria Math" panose="02040503050406030204" pitchFamily="18" charset="0"/>
                              </a:rPr>
                            </m:ctrlPr>
                          </m:sSubPr>
                          <m:e>
                            <m:r>
                              <a:rPr lang="en-US" sz="4000" b="0" i="1" smtClean="0">
                                <a:solidFill>
                                  <a:schemeClr val="tx1"/>
                                </a:solidFill>
                                <a:latin typeface="Cambria Math" panose="02040503050406030204" pitchFamily="18" charset="0"/>
                              </a:rPr>
                              <m:t>𝑥</m:t>
                            </m:r>
                          </m:e>
                          <m:sub>
                            <m:r>
                              <a:rPr lang="en-US" sz="4000" b="0" i="1" smtClean="0">
                                <a:solidFill>
                                  <a:schemeClr val="tx1"/>
                                </a:solidFill>
                                <a:latin typeface="Cambria Math" panose="02040503050406030204" pitchFamily="18" charset="0"/>
                              </a:rPr>
                              <m:t>2</m:t>
                            </m:r>
                          </m:sub>
                        </m:sSub>
                      </m:oMath>
                    </m:oMathPara>
                  </a14:m>
                  <a:endParaRPr lang="en-US" sz="4000" dirty="0"/>
                </a:p>
              </p:txBody>
            </p:sp>
          </mc:Choice>
          <mc:Fallback xmlns="">
            <p:sp>
              <p:nvSpPr>
                <p:cNvPr id="17" name="TextBox 16">
                  <a:extLst>
                    <a:ext uri="{FF2B5EF4-FFF2-40B4-BE49-F238E27FC236}">
                      <a16:creationId xmlns:a16="http://schemas.microsoft.com/office/drawing/2014/main" id="{53FAD1A5-485D-EE0F-8825-31DABDF9054E}"/>
                    </a:ext>
                  </a:extLst>
                </p:cNvPr>
                <p:cNvSpPr txBox="1">
                  <a:spLocks noRot="1" noChangeAspect="1" noMove="1" noResize="1" noEditPoints="1" noAdjustHandles="1" noChangeArrowheads="1" noChangeShapeType="1" noTextEdit="1"/>
                </p:cNvSpPr>
                <p:nvPr/>
              </p:nvSpPr>
              <p:spPr>
                <a:xfrm>
                  <a:off x="461741" y="4355592"/>
                  <a:ext cx="718458" cy="707886"/>
                </a:xfrm>
                <a:prstGeom prst="rect">
                  <a:avLst/>
                </a:prstGeom>
                <a:blipFill>
                  <a:blip r:embed="rId12"/>
                  <a:stretch>
                    <a:fillRect l="-3509"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43828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95238" name="Picture 6">
            <a:extLst>
              <a:ext uri="{FF2B5EF4-FFF2-40B4-BE49-F238E27FC236}">
                <a16:creationId xmlns:a16="http://schemas.microsoft.com/office/drawing/2014/main" id="{591E4DC8-36E7-59BF-131F-1F9FC24FE8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041" y="1933619"/>
            <a:ext cx="9051913" cy="4224226"/>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Character displacement</a:t>
            </a:r>
            <a:r>
              <a:rPr lang="en-US" sz="2400" dirty="0">
                <a:latin typeface="Calibri" panose="020F0502020204030204" pitchFamily="34" charset="0"/>
                <a:cs typeface="Calibri" panose="020F0502020204030204" pitchFamily="34" charset="0"/>
              </a:rPr>
              <a:t>: </a:t>
            </a:r>
            <a:r>
              <a:rPr lang="en-US" sz="2400" b="0" i="0" dirty="0">
                <a:solidFill>
                  <a:srgbClr val="202122"/>
                </a:solidFill>
                <a:effectLst/>
                <a:latin typeface="Calibri" panose="020F0502020204030204" pitchFamily="34" charset="0"/>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273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10108732" y="5204709"/>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Competition</a:t>
            </a:r>
          </a:p>
        </p:txBody>
      </p:sp>
      <p:sp>
        <p:nvSpPr>
          <p:cNvPr id="17" name="Line 17">
            <a:extLst>
              <a:ext uri="{FF2B5EF4-FFF2-40B4-BE49-F238E27FC236}">
                <a16:creationId xmlns:a16="http://schemas.microsoft.com/office/drawing/2014/main" id="{52D44341-02BB-379B-6485-CDFC2FCEF42D}"/>
              </a:ext>
            </a:extLst>
          </p:cNvPr>
          <p:cNvSpPr>
            <a:spLocks noChangeShapeType="1"/>
          </p:cNvSpPr>
          <p:nvPr/>
        </p:nvSpPr>
        <p:spPr bwMode="auto">
          <a:xfrm flipH="1">
            <a:off x="8372007" y="5395209"/>
            <a:ext cx="16002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8">
            <a:extLst>
              <a:ext uri="{FF2B5EF4-FFF2-40B4-BE49-F238E27FC236}">
                <a16:creationId xmlns:a16="http://schemas.microsoft.com/office/drawing/2014/main" id="{25FCA56C-B617-32CA-AE5D-ADB66313E34B}"/>
              </a:ext>
            </a:extLst>
          </p:cNvPr>
          <p:cNvSpPr txBox="1">
            <a:spLocks noChangeArrowheads="1"/>
          </p:cNvSpPr>
          <p:nvPr/>
        </p:nvSpPr>
        <p:spPr bwMode="auto">
          <a:xfrm>
            <a:off x="3342807" y="6400097"/>
            <a:ext cx="9144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eaLnBrk="1" hangingPunct="1"/>
            <a:r>
              <a:rPr lang="en-US" b="1">
                <a:latin typeface="+mn-lt"/>
              </a:rPr>
              <a:t>When niches overlap, competition results</a:t>
            </a:r>
          </a:p>
        </p:txBody>
      </p:sp>
    </p:spTree>
    <p:extLst>
      <p:ext uri="{BB962C8B-B14F-4D97-AF65-F5344CB8AC3E}">
        <p14:creationId xmlns:p14="http://schemas.microsoft.com/office/powerpoint/2010/main" val="2452100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cs typeface="Calibri" panose="020F0502020204030204" pitchFamily="34" charset="0"/>
              </a:rPr>
              <a:t>Niche partitioning</a:t>
            </a:r>
            <a:r>
              <a:rPr lang="en-US" sz="3200" dirty="0">
                <a:cs typeface="Calibri" panose="020F0502020204030204" pitchFamily="34" charset="0"/>
              </a:rPr>
              <a:t> enables organisms to avoid competitive exclusion</a:t>
            </a:r>
            <a:endParaRPr lang="en-US" sz="3200" b="1" dirty="0">
              <a:solidFill>
                <a:srgbClr val="C00000"/>
              </a:solidFill>
              <a:effectLst/>
              <a:cs typeface="Calibri" panose="020F0502020204030204" pitchFamily="34" charset="0"/>
            </a:endParaRPr>
          </a:p>
        </p:txBody>
      </p:sp>
      <p:sp>
        <p:nvSpPr>
          <p:cNvPr id="19" name="Content Placeholder 2">
            <a:extLst>
              <a:ext uri="{FF2B5EF4-FFF2-40B4-BE49-F238E27FC236}">
                <a16:creationId xmlns:a16="http://schemas.microsoft.com/office/drawing/2014/main" id="{7236EDDB-F4B4-A9D5-5AEA-B46A90BFC1C5}"/>
              </a:ext>
            </a:extLst>
          </p:cNvPr>
          <p:cNvSpPr txBox="1">
            <a:spLocks/>
          </p:cNvSpPr>
          <p:nvPr/>
        </p:nvSpPr>
        <p:spPr>
          <a:xfrm>
            <a:off x="0" y="6510405"/>
            <a:ext cx="3219450" cy="347595"/>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Grant &amp; Grant 2006. </a:t>
            </a:r>
            <a:r>
              <a:rPr lang="en-US" sz="1800" i="1" dirty="0"/>
              <a:t>Science.</a:t>
            </a:r>
            <a:endParaRPr lang="en-US" sz="1800" i="1" dirty="0">
              <a:cs typeface="Calibri" panose="020F0502020204030204" pitchFamily="34" charset="0"/>
            </a:endParaRPr>
          </a:p>
        </p:txBody>
      </p:sp>
      <p:pic>
        <p:nvPicPr>
          <p:cNvPr id="95240" name="Picture 8" descr="Peter and Rosemary Grant receive Royal Medal in Biology">
            <a:extLst>
              <a:ext uri="{FF2B5EF4-FFF2-40B4-BE49-F238E27FC236}">
                <a16:creationId xmlns:a16="http://schemas.microsoft.com/office/drawing/2014/main" id="{C385A4F7-3B71-F541-C443-15F73EADE0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 y="4428115"/>
            <a:ext cx="2512694" cy="20573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6E5AF-32CE-DA41-FAE2-800695D9EBF9}"/>
              </a:ext>
            </a:extLst>
          </p:cNvPr>
          <p:cNvSpPr txBox="1"/>
          <p:nvPr/>
        </p:nvSpPr>
        <p:spPr>
          <a:xfrm>
            <a:off x="133350" y="1120676"/>
            <a:ext cx="4541061" cy="2308324"/>
          </a:xfrm>
          <a:prstGeom prst="rect">
            <a:avLst/>
          </a:prstGeom>
          <a:noFill/>
        </p:spPr>
        <p:txBody>
          <a:bodyPr wrap="square">
            <a:spAutoFit/>
          </a:bodyPr>
          <a:lstStyle/>
          <a:p>
            <a:r>
              <a:rPr lang="en-US" sz="2400" b="1" dirty="0">
                <a:solidFill>
                  <a:srgbClr val="C00000"/>
                </a:solidFill>
                <a:cs typeface="Calibri" panose="020F0502020204030204" pitchFamily="34" charset="0"/>
              </a:rPr>
              <a:t>Character displacement</a:t>
            </a:r>
            <a:r>
              <a:rPr lang="en-US" sz="2400" dirty="0">
                <a:cs typeface="Calibri" panose="020F0502020204030204" pitchFamily="34" charset="0"/>
              </a:rPr>
              <a:t>: </a:t>
            </a:r>
            <a:r>
              <a:rPr lang="en-US" sz="2400" b="0" i="0" dirty="0">
                <a:solidFill>
                  <a:srgbClr val="202122"/>
                </a:solidFill>
                <a:effectLst/>
                <a:cs typeface="Calibri" panose="020F0502020204030204" pitchFamily="34" charset="0"/>
              </a:rPr>
              <a:t>similar species that live in the same geographical region and occupy similar niches differentiate in order to minimize niche overlap and avoid competitive exclusion.</a:t>
            </a:r>
            <a:endParaRPr lang="en-US" sz="2400" dirty="0">
              <a:cs typeface="Calibri" panose="020F0502020204030204" pitchFamily="34" charset="0"/>
            </a:endParaRPr>
          </a:p>
        </p:txBody>
      </p:sp>
      <p:sp>
        <p:nvSpPr>
          <p:cNvPr id="2" name="AutoShape 3" descr="Catarina+Carreiro+113th+birthday">
            <a:extLst>
              <a:ext uri="{FF2B5EF4-FFF2-40B4-BE49-F238E27FC236}">
                <a16:creationId xmlns:a16="http://schemas.microsoft.com/office/drawing/2014/main" id="{4393B8B8-DB5A-5FDC-0B15-95CB6C73BB2D}"/>
              </a:ext>
            </a:extLst>
          </p:cNvPr>
          <p:cNvSpPr>
            <a:spLocks noChangeAspect="1" noChangeArrowheads="1"/>
          </p:cNvSpPr>
          <p:nvPr/>
        </p:nvSpPr>
        <p:spPr bwMode="auto">
          <a:xfrm>
            <a:off x="4171482" y="218052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AutoShape 4" descr="Catarina+Carreiro+113th+birthday">
            <a:extLst>
              <a:ext uri="{FF2B5EF4-FFF2-40B4-BE49-F238E27FC236}">
                <a16:creationId xmlns:a16="http://schemas.microsoft.com/office/drawing/2014/main" id="{748F6974-2BE3-B9F5-6FE8-3232B29D56F7}"/>
              </a:ext>
            </a:extLst>
          </p:cNvPr>
          <p:cNvSpPr>
            <a:spLocks noChangeAspect="1" noChangeArrowheads="1"/>
          </p:cNvSpPr>
          <p:nvPr/>
        </p:nvSpPr>
        <p:spPr bwMode="auto">
          <a:xfrm>
            <a:off x="4790607" y="2466272"/>
            <a:ext cx="24193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6">
            <a:extLst>
              <a:ext uri="{FF2B5EF4-FFF2-40B4-BE49-F238E27FC236}">
                <a16:creationId xmlns:a16="http://schemas.microsoft.com/office/drawing/2014/main" id="{9A9267F9-88FF-585D-936D-6E9FE6FB0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07" y="14328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F67E5DA-847D-4926-96CF-7AB2B792D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5007" y="3795009"/>
            <a:ext cx="41052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a:extLst>
              <a:ext uri="{FF2B5EF4-FFF2-40B4-BE49-F238E27FC236}">
                <a16:creationId xmlns:a16="http://schemas.microsoft.com/office/drawing/2014/main" id="{E4DC75FE-8282-3FD1-E4A2-5C5F67B890DF}"/>
              </a:ext>
            </a:extLst>
          </p:cNvPr>
          <p:cNvSpPr txBox="1">
            <a:spLocks noChangeArrowheads="1"/>
          </p:cNvSpPr>
          <p:nvPr/>
        </p:nvSpPr>
        <p:spPr bwMode="auto">
          <a:xfrm>
            <a:off x="7362357" y="5966709"/>
            <a:ext cx="1085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Resource</a:t>
            </a:r>
          </a:p>
        </p:txBody>
      </p:sp>
      <p:sp>
        <p:nvSpPr>
          <p:cNvPr id="9" name="Text Box 9">
            <a:extLst>
              <a:ext uri="{FF2B5EF4-FFF2-40B4-BE49-F238E27FC236}">
                <a16:creationId xmlns:a16="http://schemas.microsoft.com/office/drawing/2014/main" id="{44668BF2-AE3C-AFBA-A9B1-43BBB860DAFC}"/>
              </a:ext>
            </a:extLst>
          </p:cNvPr>
          <p:cNvSpPr txBox="1">
            <a:spLocks noChangeArrowheads="1"/>
          </p:cNvSpPr>
          <p:nvPr/>
        </p:nvSpPr>
        <p:spPr bwMode="auto">
          <a:xfrm rot="-5400000">
            <a:off x="5327976" y="4719728"/>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latin typeface="+mn-lt"/>
              </a:rPr>
              <a:t>Use</a:t>
            </a:r>
          </a:p>
        </p:txBody>
      </p:sp>
      <p:sp>
        <p:nvSpPr>
          <p:cNvPr id="10" name="Text Box 10">
            <a:extLst>
              <a:ext uri="{FF2B5EF4-FFF2-40B4-BE49-F238E27FC236}">
                <a16:creationId xmlns:a16="http://schemas.microsoft.com/office/drawing/2014/main" id="{93452328-2739-C025-3039-72E41DD38325}"/>
              </a:ext>
            </a:extLst>
          </p:cNvPr>
          <p:cNvSpPr txBox="1">
            <a:spLocks noChangeArrowheads="1"/>
          </p:cNvSpPr>
          <p:nvPr/>
        </p:nvSpPr>
        <p:spPr bwMode="auto">
          <a:xfrm rot="-5400000">
            <a:off x="5313689" y="2351177"/>
            <a:ext cx="53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Use</a:t>
            </a:r>
          </a:p>
        </p:txBody>
      </p:sp>
      <p:sp>
        <p:nvSpPr>
          <p:cNvPr id="11" name="Line 11">
            <a:extLst>
              <a:ext uri="{FF2B5EF4-FFF2-40B4-BE49-F238E27FC236}">
                <a16:creationId xmlns:a16="http://schemas.microsoft.com/office/drawing/2014/main" id="{FAECDC27-67D7-581F-4E36-7987D5D068C7}"/>
              </a:ext>
            </a:extLst>
          </p:cNvPr>
          <p:cNvSpPr>
            <a:spLocks noChangeShapeType="1"/>
          </p:cNvSpPr>
          <p:nvPr/>
        </p:nvSpPr>
        <p:spPr bwMode="auto">
          <a:xfrm flipH="1">
            <a:off x="8067207" y="1280409"/>
            <a:ext cx="2057400" cy="685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12">
            <a:extLst>
              <a:ext uri="{FF2B5EF4-FFF2-40B4-BE49-F238E27FC236}">
                <a16:creationId xmlns:a16="http://schemas.microsoft.com/office/drawing/2014/main" id="{EC3CD6E1-10E5-E426-F923-31EBE917477B}"/>
              </a:ext>
            </a:extLst>
          </p:cNvPr>
          <p:cNvSpPr>
            <a:spLocks noChangeShapeType="1"/>
          </p:cNvSpPr>
          <p:nvPr/>
        </p:nvSpPr>
        <p:spPr bwMode="auto">
          <a:xfrm flipH="1">
            <a:off x="9134007" y="2118609"/>
            <a:ext cx="990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Text Box 13">
            <a:extLst>
              <a:ext uri="{FF2B5EF4-FFF2-40B4-BE49-F238E27FC236}">
                <a16:creationId xmlns:a16="http://schemas.microsoft.com/office/drawing/2014/main" id="{AB34390E-66BF-6515-9E75-08B0F4DE00E5}"/>
              </a:ext>
            </a:extLst>
          </p:cNvPr>
          <p:cNvSpPr txBox="1">
            <a:spLocks noChangeArrowheads="1"/>
          </p:cNvSpPr>
          <p:nvPr/>
        </p:nvSpPr>
        <p:spPr bwMode="auto">
          <a:xfrm>
            <a:off x="10261132" y="1089909"/>
            <a:ext cx="1117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solidFill>
                  <a:schemeClr val="accent1">
                    <a:lumMod val="50000"/>
                  </a:schemeClr>
                </a:solidFill>
                <a:latin typeface="+mn-lt"/>
              </a:rPr>
              <a:t>Species A</a:t>
            </a:r>
          </a:p>
        </p:txBody>
      </p:sp>
      <p:sp>
        <p:nvSpPr>
          <p:cNvPr id="14" name="Text Box 14">
            <a:extLst>
              <a:ext uri="{FF2B5EF4-FFF2-40B4-BE49-F238E27FC236}">
                <a16:creationId xmlns:a16="http://schemas.microsoft.com/office/drawing/2014/main" id="{94B14A80-C07F-63FB-1FE9-239C7D3517CE}"/>
              </a:ext>
            </a:extLst>
          </p:cNvPr>
          <p:cNvSpPr txBox="1">
            <a:spLocks noChangeArrowheads="1"/>
          </p:cNvSpPr>
          <p:nvPr/>
        </p:nvSpPr>
        <p:spPr bwMode="auto">
          <a:xfrm>
            <a:off x="10277007" y="1904297"/>
            <a:ext cx="11049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a:solidFill>
                  <a:srgbClr val="008000"/>
                </a:solidFill>
                <a:latin typeface="+mn-lt"/>
              </a:rPr>
              <a:t>Species B</a:t>
            </a:r>
          </a:p>
        </p:txBody>
      </p:sp>
      <p:sp>
        <p:nvSpPr>
          <p:cNvPr id="15" name="Freeform 15" descr="Wide downward diagonal">
            <a:extLst>
              <a:ext uri="{FF2B5EF4-FFF2-40B4-BE49-F238E27FC236}">
                <a16:creationId xmlns:a16="http://schemas.microsoft.com/office/drawing/2014/main" id="{A8DD4678-3051-8819-5027-7E66D4F3DC75}"/>
              </a:ext>
            </a:extLst>
          </p:cNvPr>
          <p:cNvSpPr>
            <a:spLocks/>
          </p:cNvSpPr>
          <p:nvPr/>
        </p:nvSpPr>
        <p:spPr bwMode="auto">
          <a:xfrm>
            <a:off x="7738595" y="4938009"/>
            <a:ext cx="809625" cy="692150"/>
          </a:xfrm>
          <a:custGeom>
            <a:avLst/>
            <a:gdLst>
              <a:gd name="T0" fmla="*/ 2147483647 w 510"/>
              <a:gd name="T1" fmla="*/ 0 h 436"/>
              <a:gd name="T2" fmla="*/ 2147483647 w 510"/>
              <a:gd name="T3" fmla="*/ 2147483647 h 436"/>
              <a:gd name="T4" fmla="*/ 2147483647 w 510"/>
              <a:gd name="T5" fmla="*/ 2147483647 h 436"/>
              <a:gd name="T6" fmla="*/ 2147483647 w 510"/>
              <a:gd name="T7" fmla="*/ 2147483647 h 436"/>
              <a:gd name="T8" fmla="*/ 2147483647 w 510"/>
              <a:gd name="T9" fmla="*/ 2147483647 h 436"/>
              <a:gd name="T10" fmla="*/ 2147483647 w 510"/>
              <a:gd name="T11" fmla="*/ 2147483647 h 436"/>
              <a:gd name="T12" fmla="*/ 2147483647 w 510"/>
              <a:gd name="T13" fmla="*/ 2147483647 h 436"/>
              <a:gd name="T14" fmla="*/ 2147483647 w 510"/>
              <a:gd name="T15" fmla="*/ 2147483647 h 436"/>
              <a:gd name="T16" fmla="*/ 2147483647 w 510"/>
              <a:gd name="T17" fmla="*/ 2147483647 h 436"/>
              <a:gd name="T18" fmla="*/ 2147483647 w 510"/>
              <a:gd name="T19" fmla="*/ 2147483647 h 436"/>
              <a:gd name="T20" fmla="*/ 2147483647 w 510"/>
              <a:gd name="T21" fmla="*/ 2147483647 h 436"/>
              <a:gd name="T22" fmla="*/ 2147483647 w 510"/>
              <a:gd name="T23" fmla="*/ 2147483647 h 436"/>
              <a:gd name="T24" fmla="*/ 2147483647 w 510"/>
              <a:gd name="T25" fmla="*/ 2147483647 h 436"/>
              <a:gd name="T26" fmla="*/ 2147483647 w 510"/>
              <a:gd name="T27" fmla="*/ 2147483647 h 436"/>
              <a:gd name="T28" fmla="*/ 2147483647 w 510"/>
              <a:gd name="T29" fmla="*/ 2147483647 h 436"/>
              <a:gd name="T30" fmla="*/ 2147483647 w 510"/>
              <a:gd name="T31" fmla="*/ 2147483647 h 436"/>
              <a:gd name="T32" fmla="*/ 2147483647 w 510"/>
              <a:gd name="T33" fmla="*/ 2147483647 h 436"/>
              <a:gd name="T34" fmla="*/ 2147483647 w 510"/>
              <a:gd name="T35" fmla="*/ 2147483647 h 436"/>
              <a:gd name="T36" fmla="*/ 2147483647 w 510"/>
              <a:gd name="T37" fmla="*/ 2147483647 h 436"/>
              <a:gd name="T38" fmla="*/ 2147483647 w 510"/>
              <a:gd name="T39" fmla="*/ 2147483647 h 436"/>
              <a:gd name="T40" fmla="*/ 2147483647 w 510"/>
              <a:gd name="T41" fmla="*/ 2147483647 h 436"/>
              <a:gd name="T42" fmla="*/ 2147483647 w 510"/>
              <a:gd name="T43" fmla="*/ 2147483647 h 436"/>
              <a:gd name="T44" fmla="*/ 2147483647 w 510"/>
              <a:gd name="T45" fmla="*/ 2147483647 h 436"/>
              <a:gd name="T46" fmla="*/ 2147483647 w 510"/>
              <a:gd name="T47" fmla="*/ 2147483647 h 436"/>
              <a:gd name="T48" fmla="*/ 2147483647 w 510"/>
              <a:gd name="T49" fmla="*/ 2147483647 h 436"/>
              <a:gd name="T50" fmla="*/ 2147483647 w 510"/>
              <a:gd name="T51" fmla="*/ 2147483647 h 436"/>
              <a:gd name="T52" fmla="*/ 2147483647 w 510"/>
              <a:gd name="T53" fmla="*/ 2147483647 h 436"/>
              <a:gd name="T54" fmla="*/ 2147483647 w 510"/>
              <a:gd name="T55" fmla="*/ 0 h 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0"/>
              <a:gd name="T85" fmla="*/ 0 h 436"/>
              <a:gd name="T86" fmla="*/ 510 w 510"/>
              <a:gd name="T87" fmla="*/ 436 h 4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0" h="436">
                <a:moveTo>
                  <a:pt x="264" y="0"/>
                </a:moveTo>
                <a:cubicBezTo>
                  <a:pt x="270" y="25"/>
                  <a:pt x="281" y="50"/>
                  <a:pt x="285" y="75"/>
                </a:cubicBezTo>
                <a:cubicBezTo>
                  <a:pt x="288" y="93"/>
                  <a:pt x="286" y="116"/>
                  <a:pt x="294" y="132"/>
                </a:cubicBezTo>
                <a:cubicBezTo>
                  <a:pt x="300" y="145"/>
                  <a:pt x="309" y="155"/>
                  <a:pt x="315" y="168"/>
                </a:cubicBezTo>
                <a:cubicBezTo>
                  <a:pt x="327" y="194"/>
                  <a:pt x="329" y="221"/>
                  <a:pt x="345" y="246"/>
                </a:cubicBezTo>
                <a:cubicBezTo>
                  <a:pt x="349" y="262"/>
                  <a:pt x="358" y="278"/>
                  <a:pt x="363" y="294"/>
                </a:cubicBezTo>
                <a:cubicBezTo>
                  <a:pt x="365" y="301"/>
                  <a:pt x="375" y="312"/>
                  <a:pt x="375" y="312"/>
                </a:cubicBezTo>
                <a:cubicBezTo>
                  <a:pt x="379" y="328"/>
                  <a:pt x="385" y="339"/>
                  <a:pt x="399" y="348"/>
                </a:cubicBezTo>
                <a:cubicBezTo>
                  <a:pt x="407" y="371"/>
                  <a:pt x="419" y="383"/>
                  <a:pt x="438" y="396"/>
                </a:cubicBezTo>
                <a:cubicBezTo>
                  <a:pt x="444" y="400"/>
                  <a:pt x="456" y="408"/>
                  <a:pt x="456" y="408"/>
                </a:cubicBezTo>
                <a:cubicBezTo>
                  <a:pt x="460" y="421"/>
                  <a:pt x="468" y="422"/>
                  <a:pt x="480" y="426"/>
                </a:cubicBezTo>
                <a:cubicBezTo>
                  <a:pt x="510" y="416"/>
                  <a:pt x="455" y="427"/>
                  <a:pt x="447" y="429"/>
                </a:cubicBezTo>
                <a:cubicBezTo>
                  <a:pt x="428" y="425"/>
                  <a:pt x="418" y="423"/>
                  <a:pt x="399" y="429"/>
                </a:cubicBezTo>
                <a:cubicBezTo>
                  <a:pt x="313" y="428"/>
                  <a:pt x="185" y="415"/>
                  <a:pt x="90" y="426"/>
                </a:cubicBezTo>
                <a:cubicBezTo>
                  <a:pt x="59" y="436"/>
                  <a:pt x="78" y="432"/>
                  <a:pt x="30" y="429"/>
                </a:cubicBezTo>
                <a:cubicBezTo>
                  <a:pt x="24" y="428"/>
                  <a:pt x="18" y="426"/>
                  <a:pt x="12" y="426"/>
                </a:cubicBezTo>
                <a:cubicBezTo>
                  <a:pt x="9" y="426"/>
                  <a:pt x="0" y="429"/>
                  <a:pt x="3" y="429"/>
                </a:cubicBezTo>
                <a:cubicBezTo>
                  <a:pt x="19" y="429"/>
                  <a:pt x="36" y="421"/>
                  <a:pt x="51" y="417"/>
                </a:cubicBezTo>
                <a:cubicBezTo>
                  <a:pt x="54" y="415"/>
                  <a:pt x="57" y="413"/>
                  <a:pt x="60" y="411"/>
                </a:cubicBezTo>
                <a:cubicBezTo>
                  <a:pt x="63" y="410"/>
                  <a:pt x="66" y="410"/>
                  <a:pt x="69" y="408"/>
                </a:cubicBezTo>
                <a:cubicBezTo>
                  <a:pt x="75" y="404"/>
                  <a:pt x="87" y="396"/>
                  <a:pt x="87" y="396"/>
                </a:cubicBezTo>
                <a:cubicBezTo>
                  <a:pt x="95" y="373"/>
                  <a:pt x="83" y="400"/>
                  <a:pt x="99" y="381"/>
                </a:cubicBezTo>
                <a:cubicBezTo>
                  <a:pt x="110" y="367"/>
                  <a:pt x="124" y="344"/>
                  <a:pt x="132" y="327"/>
                </a:cubicBezTo>
                <a:cubicBezTo>
                  <a:pt x="136" y="318"/>
                  <a:pt x="139" y="308"/>
                  <a:pt x="144" y="300"/>
                </a:cubicBezTo>
                <a:cubicBezTo>
                  <a:pt x="148" y="294"/>
                  <a:pt x="156" y="282"/>
                  <a:pt x="156" y="282"/>
                </a:cubicBezTo>
                <a:cubicBezTo>
                  <a:pt x="160" y="266"/>
                  <a:pt x="171" y="248"/>
                  <a:pt x="180" y="234"/>
                </a:cubicBezTo>
                <a:cubicBezTo>
                  <a:pt x="188" y="204"/>
                  <a:pt x="206" y="175"/>
                  <a:pt x="219" y="147"/>
                </a:cubicBezTo>
                <a:cubicBezTo>
                  <a:pt x="240" y="100"/>
                  <a:pt x="248" y="48"/>
                  <a:pt x="264" y="0"/>
                </a:cubicBezTo>
                <a:close/>
              </a:path>
            </a:pathLst>
          </a:custGeom>
          <a:pattFill prst="wdDnDiag">
            <a:fgClr>
              <a:schemeClr val="tx1"/>
            </a:fgClr>
            <a:bgClr>
              <a:schemeClr val="bg1"/>
            </a:bgClr>
          </a:pattFill>
          <a:ln w="9525">
            <a:solidFill>
              <a:schemeClr val="tx1"/>
            </a:solidFill>
            <a:round/>
            <a:headEnd/>
            <a:tailEnd/>
          </a:ln>
        </p:spPr>
        <p:txBody>
          <a:bodyPr/>
          <a:lstStyle/>
          <a:p>
            <a:endParaRPr lang="en-US"/>
          </a:p>
        </p:txBody>
      </p:sp>
      <p:sp>
        <p:nvSpPr>
          <p:cNvPr id="16" name="Text Box 16">
            <a:extLst>
              <a:ext uri="{FF2B5EF4-FFF2-40B4-BE49-F238E27FC236}">
                <a16:creationId xmlns:a16="http://schemas.microsoft.com/office/drawing/2014/main" id="{2D871F8F-8FD1-B3C3-C1D4-FB54055DC22A}"/>
              </a:ext>
            </a:extLst>
          </p:cNvPr>
          <p:cNvSpPr txBox="1">
            <a:spLocks noChangeArrowheads="1"/>
          </p:cNvSpPr>
          <p:nvPr/>
        </p:nvSpPr>
        <p:spPr bwMode="auto">
          <a:xfrm>
            <a:off x="5583564" y="6460316"/>
            <a:ext cx="4517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en-US" b="1" dirty="0">
                <a:latin typeface="+mn-lt"/>
              </a:rPr>
              <a:t>Character displacement forces niches apart.</a:t>
            </a:r>
          </a:p>
        </p:txBody>
      </p:sp>
      <p:cxnSp>
        <p:nvCxnSpPr>
          <p:cNvPr id="21" name="Straight Arrow Connector 20">
            <a:extLst>
              <a:ext uri="{FF2B5EF4-FFF2-40B4-BE49-F238E27FC236}">
                <a16:creationId xmlns:a16="http://schemas.microsoft.com/office/drawing/2014/main" id="{B349EF4D-29D3-6377-9FA7-2100F1D433B8}"/>
              </a:ext>
            </a:extLst>
          </p:cNvPr>
          <p:cNvCxnSpPr>
            <a:cxnSpLocks/>
          </p:cNvCxnSpPr>
          <p:nvPr/>
        </p:nvCxnSpPr>
        <p:spPr>
          <a:xfrm>
            <a:off x="7965476" y="4154773"/>
            <a:ext cx="36905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910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133350" y="1015394"/>
            <a:ext cx="5483952"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Often 10-25 large mammalian herbivores coexisting in the same African savanna!</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pic>
        <p:nvPicPr>
          <p:cNvPr id="105474" name="Picture 2">
            <a:extLst>
              <a:ext uri="{FF2B5EF4-FFF2-40B4-BE49-F238E27FC236}">
                <a16:creationId xmlns:a16="http://schemas.microsoft.com/office/drawing/2014/main" id="{4A4083B0-CA1C-6397-8052-FB8617152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778"/>
          <a:stretch/>
        </p:blipFill>
        <p:spPr bwMode="auto">
          <a:xfrm>
            <a:off x="831988" y="1981758"/>
            <a:ext cx="3397112" cy="47404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Tree>
    <p:extLst>
      <p:ext uri="{BB962C8B-B14F-4D97-AF65-F5344CB8AC3E}">
        <p14:creationId xmlns:p14="http://schemas.microsoft.com/office/powerpoint/2010/main" val="210625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Niche partitioning</a:t>
            </a:r>
            <a:r>
              <a:rPr lang="en-US" sz="3200" dirty="0">
                <a:latin typeface="Calibri" panose="020F0502020204030204" pitchFamily="34" charset="0"/>
                <a:cs typeface="Calibri" panose="020F0502020204030204" pitchFamily="34" charset="0"/>
              </a:rPr>
              <a:t> enables organisms to avoid competitive exclusion</a:t>
            </a:r>
            <a:endParaRPr lang="en-US" sz="3200" b="1" dirty="0">
              <a:solidFill>
                <a:srgbClr val="C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36CE432-1960-2677-64E6-B958B1A0AE5D}"/>
              </a:ext>
            </a:extLst>
          </p:cNvPr>
          <p:cNvSpPr txBox="1"/>
          <p:nvPr/>
        </p:nvSpPr>
        <p:spPr>
          <a:xfrm>
            <a:off x="591301" y="2010986"/>
            <a:ext cx="456805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Dietary overlap is higher in similar-sized mammals</a:t>
            </a: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5617302" y="83765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pic>
        <p:nvPicPr>
          <p:cNvPr id="3" name="Picture 2" descr="Chart, scatter chart&#10;&#10;Description automatically generated">
            <a:extLst>
              <a:ext uri="{FF2B5EF4-FFF2-40B4-BE49-F238E27FC236}">
                <a16:creationId xmlns:a16="http://schemas.microsoft.com/office/drawing/2014/main" id="{A2F81913-A977-5F34-1CD9-EE68B6F27F1F}"/>
              </a:ext>
            </a:extLst>
          </p:cNvPr>
          <p:cNvPicPr>
            <a:picLocks noChangeAspect="1"/>
          </p:cNvPicPr>
          <p:nvPr/>
        </p:nvPicPr>
        <p:blipFill>
          <a:blip r:embed="rId4"/>
          <a:stretch>
            <a:fillRect/>
          </a:stretch>
        </p:blipFill>
        <p:spPr>
          <a:xfrm>
            <a:off x="38192" y="2841983"/>
            <a:ext cx="5674269" cy="3111405"/>
          </a:xfrm>
          <a:prstGeom prst="rect">
            <a:avLst/>
          </a:prstGeom>
        </p:spPr>
      </p:pic>
    </p:spTree>
    <p:extLst>
      <p:ext uri="{BB962C8B-B14F-4D97-AF65-F5344CB8AC3E}">
        <p14:creationId xmlns:p14="http://schemas.microsoft.com/office/powerpoint/2010/main" val="2375916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8590D8-49AD-4B36-51BE-B95106D9EBBF}"/>
              </a:ext>
            </a:extLst>
          </p:cNvPr>
          <p:cNvSpPr txBox="1"/>
          <p:nvPr/>
        </p:nvSpPr>
        <p:spPr>
          <a:xfrm>
            <a:off x="133350" y="295253"/>
            <a:ext cx="12058650" cy="584775"/>
          </a:xfrm>
          <a:prstGeom prst="rect">
            <a:avLst/>
          </a:prstGeom>
          <a:noFill/>
        </p:spPr>
        <p:txBody>
          <a:bodyPr wrap="square">
            <a:spAutoFit/>
          </a:bodyPr>
          <a:lstStyle/>
          <a:p>
            <a:pPr algn="ctr"/>
            <a:r>
              <a:rPr lang="en-US" sz="3200" b="1" dirty="0">
                <a:solidFill>
                  <a:srgbClr val="C00000"/>
                </a:solidFill>
                <a:latin typeface="Calibri" panose="020F0502020204030204" pitchFamily="34" charset="0"/>
                <a:cs typeface="Calibri" panose="020F0502020204030204" pitchFamily="34" charset="0"/>
              </a:rPr>
              <a:t>Consumer resource partitioning</a:t>
            </a:r>
            <a:r>
              <a:rPr lang="en-US" sz="3200" dirty="0">
                <a:latin typeface="Calibri" panose="020F0502020204030204" pitchFamily="34" charset="0"/>
                <a:cs typeface="Calibri" panose="020F0502020204030204" pitchFamily="34" charset="0"/>
              </a:rPr>
              <a:t> in the African savanna</a:t>
            </a:r>
            <a:endParaRPr lang="en-US" sz="3200" b="1" dirty="0">
              <a:solidFill>
                <a:srgbClr val="C00000"/>
              </a:solidFill>
              <a:effectLst/>
              <a:latin typeface="Calibri" panose="020F0502020204030204" pitchFamily="34" charset="0"/>
              <a:cs typeface="Calibri" panose="020F0502020204030204" pitchFamily="34" charset="0"/>
            </a:endParaRPr>
          </a:p>
        </p:txBody>
      </p:sp>
      <p:pic>
        <p:nvPicPr>
          <p:cNvPr id="4" name="Picture 3" descr="Chart&#10;&#10;Description automatically generated">
            <a:extLst>
              <a:ext uri="{FF2B5EF4-FFF2-40B4-BE49-F238E27FC236}">
                <a16:creationId xmlns:a16="http://schemas.microsoft.com/office/drawing/2014/main" id="{2B39C143-900B-1D2F-DDFA-07828806C23C}"/>
              </a:ext>
            </a:extLst>
          </p:cNvPr>
          <p:cNvPicPr>
            <a:picLocks noChangeAspect="1"/>
          </p:cNvPicPr>
          <p:nvPr/>
        </p:nvPicPr>
        <p:blipFill rotWithShape="1">
          <a:blip r:embed="rId3"/>
          <a:srcRect t="1514" b="1364"/>
          <a:stretch/>
        </p:blipFill>
        <p:spPr>
          <a:xfrm>
            <a:off x="3700011" y="746678"/>
            <a:ext cx="5483952" cy="6111322"/>
          </a:xfrm>
          <a:prstGeom prst="rect">
            <a:avLst/>
          </a:prstGeom>
        </p:spPr>
      </p:pic>
      <p:sp>
        <p:nvSpPr>
          <p:cNvPr id="5" name="Content Placeholder 2">
            <a:extLst>
              <a:ext uri="{FF2B5EF4-FFF2-40B4-BE49-F238E27FC236}">
                <a16:creationId xmlns:a16="http://schemas.microsoft.com/office/drawing/2014/main" id="{CF484EFB-4F18-FF5E-0E84-FFAA8E2B2B69}"/>
              </a:ext>
            </a:extLst>
          </p:cNvPr>
          <p:cNvSpPr txBox="1">
            <a:spLocks/>
          </p:cNvSpPr>
          <p:nvPr/>
        </p:nvSpPr>
        <p:spPr>
          <a:xfrm>
            <a:off x="9355865" y="6403248"/>
            <a:ext cx="2838450" cy="318998"/>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err="1"/>
              <a:t>Kartzinel</a:t>
            </a:r>
            <a:r>
              <a:rPr lang="en-US" sz="1800" dirty="0"/>
              <a:t> et al. 2015. </a:t>
            </a:r>
            <a:r>
              <a:rPr lang="en-US" sz="1800" i="1" dirty="0"/>
              <a:t>PNAS.</a:t>
            </a:r>
            <a:endParaRPr lang="en-US" sz="1800" i="1" dirty="0">
              <a:cs typeface="Calibri" panose="020F0502020204030204" pitchFamily="34" charset="0"/>
            </a:endParaRPr>
          </a:p>
        </p:txBody>
      </p:sp>
      <p:sp>
        <p:nvSpPr>
          <p:cNvPr id="3" name="TextBox 2">
            <a:extLst>
              <a:ext uri="{FF2B5EF4-FFF2-40B4-BE49-F238E27FC236}">
                <a16:creationId xmlns:a16="http://schemas.microsoft.com/office/drawing/2014/main" id="{09713FF1-5E9B-9F86-BE2F-7FE06008A6FF}"/>
              </a:ext>
            </a:extLst>
          </p:cNvPr>
          <p:cNvSpPr txBox="1"/>
          <p:nvPr/>
        </p:nvSpPr>
        <p:spPr>
          <a:xfrm>
            <a:off x="8555289" y="342900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Browser</a:t>
            </a:r>
          </a:p>
          <a:p>
            <a:pPr algn="ctr"/>
            <a:r>
              <a:rPr lang="en-US" sz="2400" dirty="0">
                <a:latin typeface="Calibri" panose="020F0502020204030204" pitchFamily="34" charset="0"/>
                <a:cs typeface="Calibri" panose="020F0502020204030204" pitchFamily="34" charset="0"/>
              </a:rPr>
              <a:t>(specialist)</a:t>
            </a:r>
          </a:p>
        </p:txBody>
      </p:sp>
      <p:cxnSp>
        <p:nvCxnSpPr>
          <p:cNvPr id="7" name="Straight Arrow Connector 6">
            <a:extLst>
              <a:ext uri="{FF2B5EF4-FFF2-40B4-BE49-F238E27FC236}">
                <a16:creationId xmlns:a16="http://schemas.microsoft.com/office/drawing/2014/main" id="{26090861-FD90-4E30-B6F7-5DAC29B5EBF5}"/>
              </a:ext>
            </a:extLst>
          </p:cNvPr>
          <p:cNvCxnSpPr>
            <a:cxnSpLocks/>
          </p:cNvCxnSpPr>
          <p:nvPr/>
        </p:nvCxnSpPr>
        <p:spPr>
          <a:xfrm flipH="1" flipV="1">
            <a:off x="8509216" y="2864720"/>
            <a:ext cx="354565" cy="5642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81F531-62ED-2D4F-25B3-0F1BDECAA148}"/>
              </a:ext>
            </a:extLst>
          </p:cNvPr>
          <p:cNvSpPr txBox="1"/>
          <p:nvPr/>
        </p:nvSpPr>
        <p:spPr>
          <a:xfrm>
            <a:off x="1839167" y="3267670"/>
            <a:ext cx="2219801" cy="830997"/>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Grazer</a:t>
            </a:r>
          </a:p>
          <a:p>
            <a:pPr algn="ctr"/>
            <a:r>
              <a:rPr lang="en-US" sz="2400" dirty="0">
                <a:latin typeface="Calibri" panose="020F0502020204030204" pitchFamily="34" charset="0"/>
                <a:cs typeface="Calibri" panose="020F0502020204030204" pitchFamily="34" charset="0"/>
              </a:rPr>
              <a:t>(generalist)</a:t>
            </a:r>
          </a:p>
        </p:txBody>
      </p:sp>
      <p:cxnSp>
        <p:nvCxnSpPr>
          <p:cNvPr id="11" name="Straight Arrow Connector 10">
            <a:extLst>
              <a:ext uri="{FF2B5EF4-FFF2-40B4-BE49-F238E27FC236}">
                <a16:creationId xmlns:a16="http://schemas.microsoft.com/office/drawing/2014/main" id="{C273A483-34D5-F4FE-2C98-5214581BFA81}"/>
              </a:ext>
            </a:extLst>
          </p:cNvPr>
          <p:cNvCxnSpPr>
            <a:cxnSpLocks/>
          </p:cNvCxnSpPr>
          <p:nvPr/>
        </p:nvCxnSpPr>
        <p:spPr>
          <a:xfrm flipV="1">
            <a:off x="3636712" y="2975440"/>
            <a:ext cx="496632" cy="3840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19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FC8D-3AF9-F85C-CDCE-5E4B8C9CE42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59AF1F2-9EC2-483A-9D5E-E5D240C1962C}"/>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instructions&amp;activity_state=opened&amp;state=opened&amp;flow=Instructor&amp;onscreen=persist">
            <a:extLst>
              <a:ext uri="{FF2B5EF4-FFF2-40B4-BE49-F238E27FC236}">
                <a16:creationId xmlns:a16="http://schemas.microsoft.com/office/drawing/2014/main" id="{01E140E3-59A5-A849-C912-B4A7AF527D40}"/>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93239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CE06-CEAE-3B51-BDDA-E67F199CBEC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ED8163B-4CE8-515C-5054-6F9364240975}"/>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chart&amp;activity_state=closed&amp;state=closed&amp;flow=Instructor&amp;onscreen=persist">
            <a:extLst>
              <a:ext uri="{FF2B5EF4-FFF2-40B4-BE49-F238E27FC236}">
                <a16:creationId xmlns:a16="http://schemas.microsoft.com/office/drawing/2014/main" id="{80E1E76E-31CE-8984-3DCB-8FC66E09C738}"/>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630972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B02E-19A2-7E4A-B639-52FD6178A60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1A30B1B-B24D-8509-0133-DCC0F555BE05}"/>
              </a:ext>
            </a:extLst>
          </p:cNvPr>
          <p:cNvSpPr>
            <a:spLocks noGrp="1"/>
          </p:cNvSpPr>
          <p:nvPr>
            <p:ph type="subTitle" idx="1"/>
          </p:nvPr>
        </p:nvSpPr>
        <p:spPr/>
        <p:txBody>
          <a:bodyPr/>
          <a:lstStyle/>
          <a:p>
            <a:endParaRPr lang="en-US"/>
          </a:p>
        </p:txBody>
      </p:sp>
      <p:pic>
        <p:nvPicPr>
          <p:cNvPr id="5" name="slide.url=https://www.polleverywhere.com/multiple_choice_polls/BgMMKj22hmqEgIBzoysuF?display_state=chart&amp;activity_state=closed&amp;display=correctness&amp;state=closed&amp;flow=Instructor&amp;onscreen=persist">
            <a:extLst>
              <a:ext uri="{FF2B5EF4-FFF2-40B4-BE49-F238E27FC236}">
                <a16:creationId xmlns:a16="http://schemas.microsoft.com/office/drawing/2014/main" id="{3ECBE1C7-5627-38B9-D735-B278FF763BE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516336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9AB5-FC3B-778C-675A-ACCB65E3A58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4D9A82E-B690-4695-FE2C-C098F34E3ADB}"/>
              </a:ext>
            </a:extLst>
          </p:cNvPr>
          <p:cNvSpPr>
            <a:spLocks noGrp="1"/>
          </p:cNvSpPr>
          <p:nvPr>
            <p:ph type="subTitle" idx="1"/>
          </p:nvPr>
        </p:nvSpPr>
        <p:spPr/>
        <p:txBody>
          <a:bodyPr/>
          <a:lstStyle/>
          <a:p>
            <a:endParaRPr lang="en-US"/>
          </a:p>
        </p:txBody>
      </p:sp>
      <p:pic>
        <p:nvPicPr>
          <p:cNvPr id="5" name="slide.url=https://www.polleverywhere.com/multiple_choice_polls/lwi7wQ72SqczqfzTj6Ob4?display_state=chart&amp;activity_state=closed&amp;state=closed&amp;flow=Engagement&amp;onscreen=persist">
            <a:extLst>
              <a:ext uri="{FF2B5EF4-FFF2-40B4-BE49-F238E27FC236}">
                <a16:creationId xmlns:a16="http://schemas.microsoft.com/office/drawing/2014/main" id="{3961B7BC-470C-4A4D-D1CD-782F1AAE0F2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846900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668189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32" name="Object 31">
                            <a:extLst>
                              <a:ext uri="{FF2B5EF4-FFF2-40B4-BE49-F238E27FC236}">
                                <a16:creationId xmlns:a16="http://schemas.microsoft.com/office/drawing/2014/main" id="{C1FA12FC-A403-F312-23B1-0E057CFB0E2A}"/>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4405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759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6"/>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8"/>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6370167" y="274560"/>
            <a:ext cx="4953354" cy="1325563"/>
          </a:xfrm>
        </p:spPr>
        <p:txBody>
          <a:bodyPr>
            <a:normAutofit/>
          </a:bodyPr>
          <a:lstStyle/>
          <a:p>
            <a:pPr algn="ctr"/>
            <a:r>
              <a:rPr lang="en-US" sz="3200" dirty="0">
                <a:latin typeface="+mn-lt"/>
              </a:rPr>
              <a:t>Species can interact in several distinct ways.</a:t>
            </a:r>
          </a:p>
        </p:txBody>
      </p:sp>
      <p:sp>
        <p:nvSpPr>
          <p:cNvPr id="9" name="Content Placeholder 2">
            <a:extLst>
              <a:ext uri="{FF2B5EF4-FFF2-40B4-BE49-F238E27FC236}">
                <a16:creationId xmlns:a16="http://schemas.microsoft.com/office/drawing/2014/main" id="{4D497EA9-21DC-BD68-5F65-399E35CA96A9}"/>
              </a:ext>
            </a:extLst>
          </p:cNvPr>
          <p:cNvSpPr>
            <a:spLocks noGrp="1"/>
          </p:cNvSpPr>
          <p:nvPr>
            <p:ph idx="1"/>
          </p:nvPr>
        </p:nvSpPr>
        <p:spPr>
          <a:xfrm>
            <a:off x="5729577" y="1825625"/>
            <a:ext cx="6234535" cy="5099274"/>
          </a:xfrm>
        </p:spPr>
        <p:txBody>
          <a:bodyPr>
            <a:normAutofit fontScale="92500" lnSpcReduction="10000"/>
          </a:bodyPr>
          <a:lstStyle/>
          <a:p>
            <a:r>
              <a:rPr lang="en-US" b="1" dirty="0">
                <a:solidFill>
                  <a:srgbClr val="C00000"/>
                </a:solidFill>
              </a:rPr>
              <a:t>Mutualism</a:t>
            </a:r>
            <a:r>
              <a:rPr lang="en-US" dirty="0"/>
              <a:t> – both species benefit</a:t>
            </a:r>
          </a:p>
          <a:p>
            <a:r>
              <a:rPr lang="en-US" b="1" dirty="0">
                <a:solidFill>
                  <a:srgbClr val="C00000"/>
                </a:solidFill>
              </a:rPr>
              <a:t>Commensalism</a:t>
            </a:r>
            <a:r>
              <a:rPr lang="en-US" dirty="0"/>
              <a:t> – one species benefits, the other is unaffected</a:t>
            </a:r>
          </a:p>
          <a:p>
            <a:r>
              <a:rPr lang="en-US" b="1" dirty="0">
                <a:solidFill>
                  <a:srgbClr val="C00000"/>
                </a:solidFill>
                <a:highlight>
                  <a:srgbClr val="00FFFF"/>
                </a:highlight>
              </a:rPr>
              <a:t>Predation</a:t>
            </a:r>
            <a:r>
              <a:rPr lang="en-US" dirty="0"/>
              <a:t> – one species benefits, the other is harmed (eaten!)</a:t>
            </a:r>
          </a:p>
          <a:p>
            <a:r>
              <a:rPr lang="en-US" b="1" dirty="0">
                <a:solidFill>
                  <a:srgbClr val="C00000"/>
                </a:solidFill>
                <a:highlight>
                  <a:srgbClr val="00FFFF"/>
                </a:highlight>
              </a:rPr>
              <a:t>Competition</a:t>
            </a:r>
            <a:r>
              <a:rPr lang="en-US" dirty="0"/>
              <a:t> – two species compete for the same limiting resource, both harmed by the interaction</a:t>
            </a:r>
          </a:p>
          <a:p>
            <a:pPr lvl="1"/>
            <a:r>
              <a:rPr lang="en-US" dirty="0"/>
              <a:t>Direct = wolves and coyote at a moose carcass</a:t>
            </a:r>
          </a:p>
          <a:p>
            <a:pPr lvl="1"/>
            <a:r>
              <a:rPr lang="en-US" dirty="0"/>
              <a:t>Indirect = diurnal cheetah, nocturnal leopard at a giraffe carcass</a:t>
            </a:r>
          </a:p>
          <a:p>
            <a:r>
              <a:rPr lang="en-US" b="1" dirty="0">
                <a:solidFill>
                  <a:srgbClr val="C00000"/>
                </a:solidFill>
                <a:highlight>
                  <a:srgbClr val="FFFF00"/>
                </a:highlight>
              </a:rPr>
              <a:t>Parasitism</a:t>
            </a:r>
            <a:r>
              <a:rPr lang="en-US" dirty="0"/>
              <a:t> – one species (the parasite) lives </a:t>
            </a:r>
            <a:r>
              <a:rPr lang="en-US" i="1" dirty="0"/>
              <a:t>in </a:t>
            </a:r>
            <a:r>
              <a:rPr lang="en-US" dirty="0"/>
              <a:t>or </a:t>
            </a:r>
            <a:r>
              <a:rPr lang="en-US" i="1" dirty="0"/>
              <a:t>on </a:t>
            </a:r>
            <a:r>
              <a:rPr lang="en-US" dirty="0"/>
              <a:t>the other species (the host)</a:t>
            </a:r>
          </a:p>
          <a:p>
            <a:endParaRPr lang="en-US" dirty="0"/>
          </a:p>
        </p:txBody>
      </p:sp>
    </p:spTree>
    <p:extLst>
      <p:ext uri="{BB962C8B-B14F-4D97-AF65-F5344CB8AC3E}">
        <p14:creationId xmlns:p14="http://schemas.microsoft.com/office/powerpoint/2010/main" val="1560965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878584" y="210517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1676400"/>
            <a:ext cx="2510680"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259080" y="1676400"/>
            <a:ext cx="2946745" cy="3344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9B1CF89-F054-8AC9-CA6D-90E5BFF55250}"/>
              </a:ext>
            </a:extLst>
          </p:cNvPr>
          <p:cNvCxnSpPr>
            <a:cxnSpLocks/>
          </p:cNvCxnSpPr>
          <p:nvPr/>
        </p:nvCxnSpPr>
        <p:spPr>
          <a:xfrm>
            <a:off x="2017162" y="1467964"/>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12336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0" name="Rectangle 19">
            <a:extLst>
              <a:ext uri="{FF2B5EF4-FFF2-40B4-BE49-F238E27FC236}">
                <a16:creationId xmlns:a16="http://schemas.microsoft.com/office/drawing/2014/main" id="{0E66F4D4-6C40-0E7D-38ED-A711995E4A2C}"/>
              </a:ext>
            </a:extLst>
          </p:cNvPr>
          <p:cNvSpPr/>
          <p:nvPr/>
        </p:nvSpPr>
        <p:spPr>
          <a:xfrm>
            <a:off x="106681" y="3644820"/>
            <a:ext cx="2510680" cy="3213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BD50E1-250E-ED59-3D7C-834F7E1D241D}"/>
              </a:ext>
            </a:extLst>
          </p:cNvPr>
          <p:cNvSpPr/>
          <p:nvPr/>
        </p:nvSpPr>
        <p:spPr>
          <a:xfrm>
            <a:off x="156062" y="3904250"/>
            <a:ext cx="2781587" cy="1325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87C701D-ADDF-D1C0-8546-23E4A9ABBE85}"/>
              </a:ext>
            </a:extLst>
          </p:cNvPr>
          <p:cNvGrpSpPr/>
          <p:nvPr/>
        </p:nvGrpSpPr>
        <p:grpSpPr>
          <a:xfrm>
            <a:off x="3878584" y="2105174"/>
            <a:ext cx="3841130" cy="1293733"/>
            <a:chOff x="1997044" y="2067719"/>
            <a:chExt cx="3970455" cy="1376749"/>
          </a:xfrm>
        </p:grpSpPr>
        <p:grpSp>
          <p:nvGrpSpPr>
            <p:cNvPr id="5" name="Group 4">
              <a:extLst>
                <a:ext uri="{FF2B5EF4-FFF2-40B4-BE49-F238E27FC236}">
                  <a16:creationId xmlns:a16="http://schemas.microsoft.com/office/drawing/2014/main" id="{2F519586-46F5-8250-AB6C-CD55C4848FBA}"/>
                </a:ext>
              </a:extLst>
            </p:cNvPr>
            <p:cNvGrpSpPr/>
            <p:nvPr/>
          </p:nvGrpSpPr>
          <p:grpSpPr>
            <a:xfrm>
              <a:off x="1997044" y="2095323"/>
              <a:ext cx="3073839" cy="1349145"/>
              <a:chOff x="2427622" y="2615446"/>
              <a:chExt cx="2201528" cy="896104"/>
            </a:xfrm>
          </p:grpSpPr>
          <p:graphicFrame>
            <p:nvGraphicFramePr>
              <p:cNvPr id="10" name="Object 9">
                <a:extLst>
                  <a:ext uri="{FF2B5EF4-FFF2-40B4-BE49-F238E27FC236}">
                    <a16:creationId xmlns:a16="http://schemas.microsoft.com/office/drawing/2014/main" id="{E0529E0F-1C89-2846-B367-E656B233962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C29F5135-4442-49CE-7DFF-9BB8D7F5F314}"/>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3" name="Straight Arrow Connector 12">
                <a:extLst>
                  <a:ext uri="{FF2B5EF4-FFF2-40B4-BE49-F238E27FC236}">
                    <a16:creationId xmlns:a16="http://schemas.microsoft.com/office/drawing/2014/main" id="{C16DFC12-C366-5956-E8B1-7FBE1A7A0AE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2621E05D-7854-8265-EC54-984807E0E52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4" name="Straight Arrow Connector 13">
            <a:extLst>
              <a:ext uri="{FF2B5EF4-FFF2-40B4-BE49-F238E27FC236}">
                <a16:creationId xmlns:a16="http://schemas.microsoft.com/office/drawing/2014/main" id="{4C0FCC4F-9070-2340-DD67-A08D84D0CD33}"/>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3BCE4054-7726-7A80-EE7E-4A936344FE10}"/>
              </a:ext>
            </a:extLst>
          </p:cNvPr>
          <p:cNvCxnSpPr>
            <a:cxnSpLocks/>
            <a:stCxn id="12" idx="0"/>
            <a:endCxn id="12"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42BB2A-8B14-0A44-8D09-16215BA925B9}"/>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CF0DF52E-8EFF-21ED-DC7F-5F03FA03C82A}"/>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E5CFCD5E-4BE5-BE4F-FD7E-AC1CD2040FC3}"/>
              </a:ext>
            </a:extLst>
          </p:cNvPr>
          <p:cNvCxnSpPr>
            <a:cxnSpLocks/>
            <a:stCxn id="9" idx="0"/>
            <a:endCxn id="28"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BC9EAF-147C-25AD-FBBC-7E28930F8E18}"/>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4" name="TextBox 23">
                <a:extLst>
                  <a:ext uri="{FF2B5EF4-FFF2-40B4-BE49-F238E27FC236}">
                    <a16:creationId xmlns:a16="http://schemas.microsoft.com/office/drawing/2014/main" id="{89BC9EAF-147C-25AD-FBBC-7E28930F8E18}"/>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BCC7AF8-F13A-7CAC-1A24-C6633D81895D}"/>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9BCC7AF8-F13A-7CAC-1A24-C6633D81895D}"/>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34871AF-0151-4C59-0CB1-2B69B43D6EB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534871AF-0151-4C59-0CB1-2B69B43D6EB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0638FD4-5339-A30D-015E-F3BA526C9AB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50638FD4-5339-A30D-015E-F3BA526C9AB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8E2AC02-8083-EC9D-7025-D8ACE0E80688}"/>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8" name="TextBox 27">
                <a:extLst>
                  <a:ext uri="{FF2B5EF4-FFF2-40B4-BE49-F238E27FC236}">
                    <a16:creationId xmlns:a16="http://schemas.microsoft.com/office/drawing/2014/main" id="{58E2AC02-8083-EC9D-7025-D8ACE0E80688}"/>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408679AE-FC57-A683-F0EC-031B8B3AC04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14533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0" name="Object 9">
                            <a:extLst>
                              <a:ext uri="{FF2B5EF4-FFF2-40B4-BE49-F238E27FC236}">
                                <a16:creationId xmlns:a16="http://schemas.microsoft.com/office/drawing/2014/main" id="{E0529E0F-1C89-2846-B367-E656B233962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25104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6647392"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0"/>
            <a:endCxn id="27" idx="0"/>
          </p:cNvCxnSpPr>
          <p:nvPr/>
        </p:nvCxnSpPr>
        <p:spPr>
          <a:xfrm rot="16200000" flipH="1" flipV="1">
            <a:off x="6394068" y="150753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6358149"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6358149" y="3635210"/>
                <a:ext cx="1745120" cy="646331"/>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923866" y="216135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923866" y="2161356"/>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48C1A255-217B-6558-8D25-599982B7E419}"/>
              </a:ext>
            </a:extLst>
          </p:cNvPr>
          <p:cNvSpPr/>
          <p:nvPr/>
        </p:nvSpPr>
        <p:spPr>
          <a:xfrm>
            <a:off x="9494701" y="2989402"/>
            <a:ext cx="2478738" cy="3456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414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583984" y="5673956"/>
            <a:ext cx="6910716"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6" name="Title 1">
            <a:extLst>
              <a:ext uri="{FF2B5EF4-FFF2-40B4-BE49-F238E27FC236}">
                <a16:creationId xmlns:a16="http://schemas.microsoft.com/office/drawing/2014/main" id="{9EB55750-8801-F80A-1AB9-C4673BC3C0B7}"/>
              </a:ext>
            </a:extLst>
          </p:cNvPr>
          <p:cNvSpPr>
            <a:spLocks noGrp="1"/>
          </p:cNvSpPr>
          <p:nvPr>
            <p:ph type="title"/>
          </p:nvPr>
        </p:nvSpPr>
        <p:spPr>
          <a:xfrm>
            <a:off x="77276" y="2656021"/>
            <a:ext cx="3007613" cy="1325563"/>
          </a:xfrm>
        </p:spPr>
        <p:txBody>
          <a:bodyPr>
            <a:normAutofit fontScale="90000"/>
          </a:bodyPr>
          <a:lstStyle/>
          <a:p>
            <a:r>
              <a:rPr lang="en-US" sz="3200" dirty="0">
                <a:latin typeface="+mn-lt"/>
              </a:rPr>
              <a:t>Each box is a distinct population!</a:t>
            </a:r>
            <a:br>
              <a:rPr lang="en-US" sz="3200" dirty="0">
                <a:latin typeface="+mn-lt"/>
              </a:rPr>
            </a:br>
            <a:br>
              <a:rPr lang="en-US" sz="3200" dirty="0">
                <a:latin typeface="+mn-lt"/>
              </a:rPr>
            </a:br>
            <a:r>
              <a:rPr lang="en-US" sz="3200" dirty="0">
                <a:latin typeface="+mn-lt"/>
              </a:rPr>
              <a:t>When we model these populations, everyone in the box is considered the same.</a:t>
            </a:r>
            <a:br>
              <a:rPr lang="en-US" sz="3200" dirty="0">
                <a:latin typeface="+mn-lt"/>
              </a:rPr>
            </a:br>
            <a:br>
              <a:rPr lang="en-US" sz="3200" dirty="0">
                <a:latin typeface="+mn-lt"/>
              </a:rPr>
            </a:br>
            <a:r>
              <a:rPr lang="en-US" sz="3200" dirty="0">
                <a:latin typeface="+mn-lt"/>
              </a:rPr>
              <a:t>In a continuous time model (ODE), each box would get its own differential equation!</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grpSp>
        <p:nvGrpSpPr>
          <p:cNvPr id="2" name="Group 1">
            <a:extLst>
              <a:ext uri="{FF2B5EF4-FFF2-40B4-BE49-F238E27FC236}">
                <a16:creationId xmlns:a16="http://schemas.microsoft.com/office/drawing/2014/main" id="{084D740E-F44F-0D07-C94C-065F9528A21B}"/>
              </a:ext>
            </a:extLst>
          </p:cNvPr>
          <p:cNvGrpSpPr/>
          <p:nvPr/>
        </p:nvGrpSpPr>
        <p:grpSpPr>
          <a:xfrm>
            <a:off x="3878584" y="2105174"/>
            <a:ext cx="3841130" cy="1293733"/>
            <a:chOff x="1997044" y="2067719"/>
            <a:chExt cx="3970455" cy="1376749"/>
          </a:xfrm>
        </p:grpSpPr>
        <p:grpSp>
          <p:nvGrpSpPr>
            <p:cNvPr id="4" name="Group 3">
              <a:extLst>
                <a:ext uri="{FF2B5EF4-FFF2-40B4-BE49-F238E27FC236}">
                  <a16:creationId xmlns:a16="http://schemas.microsoft.com/office/drawing/2014/main" id="{DA6BD02B-084D-0481-6F03-ABEA9B54A94B}"/>
                </a:ext>
              </a:extLst>
            </p:cNvPr>
            <p:cNvGrpSpPr/>
            <p:nvPr/>
          </p:nvGrpSpPr>
          <p:grpSpPr>
            <a:xfrm>
              <a:off x="1997044" y="2095323"/>
              <a:ext cx="3073839" cy="1349145"/>
              <a:chOff x="2427622" y="2615446"/>
              <a:chExt cx="2201528" cy="896104"/>
            </a:xfrm>
          </p:grpSpPr>
          <p:graphicFrame>
            <p:nvGraphicFramePr>
              <p:cNvPr id="9" name="Object 8">
                <a:extLst>
                  <a:ext uri="{FF2B5EF4-FFF2-40B4-BE49-F238E27FC236}">
                    <a16:creationId xmlns:a16="http://schemas.microsoft.com/office/drawing/2014/main" id="{6D1940B9-D3BA-1BC1-1938-F6AE483C9E8B}"/>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EBEB380-8A61-F563-94DD-CF1ACE966B37}"/>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2" name="Straight Arrow Connector 11">
                <a:extLst>
                  <a:ext uri="{FF2B5EF4-FFF2-40B4-BE49-F238E27FC236}">
                    <a16:creationId xmlns:a16="http://schemas.microsoft.com/office/drawing/2014/main" id="{8BEC8513-C2B6-184F-0A74-1C819A522CD9}"/>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CFAD3CD1-A692-5022-D06A-9591DACDDD51}"/>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3" name="Straight Arrow Connector 12">
            <a:extLst>
              <a:ext uri="{FF2B5EF4-FFF2-40B4-BE49-F238E27FC236}">
                <a16:creationId xmlns:a16="http://schemas.microsoft.com/office/drawing/2014/main" id="{99B5E63E-11F9-D23B-384F-CB556FE2DB2E}"/>
              </a:ext>
            </a:extLst>
          </p:cNvPr>
          <p:cNvCxnSpPr>
            <a:cxnSpLocks/>
          </p:cNvCxnSpPr>
          <p:nvPr/>
        </p:nvCxnSpPr>
        <p:spPr>
          <a:xfrm>
            <a:off x="4576089" y="337280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Curved Connector 13">
            <a:extLst>
              <a:ext uri="{FF2B5EF4-FFF2-40B4-BE49-F238E27FC236}">
                <a16:creationId xmlns:a16="http://schemas.microsoft.com/office/drawing/2014/main" id="{64758684-43FD-155C-D88D-A18DC7D069E8}"/>
              </a:ext>
            </a:extLst>
          </p:cNvPr>
          <p:cNvCxnSpPr>
            <a:cxnSpLocks/>
            <a:stCxn id="10" idx="0"/>
            <a:endCxn id="10" idx="1"/>
          </p:cNvCxnSpPr>
          <p:nvPr/>
        </p:nvCxnSpPr>
        <p:spPr>
          <a:xfrm rot="16200000" flipH="1" flipV="1">
            <a:off x="3897547" y="211214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E42862-9DFA-1FEA-DFA0-CB271389F68F}"/>
              </a:ext>
            </a:extLst>
          </p:cNvPr>
          <p:cNvCxnSpPr>
            <a:cxnSpLocks/>
          </p:cNvCxnSpPr>
          <p:nvPr/>
        </p:nvCxnSpPr>
        <p:spPr>
          <a:xfrm>
            <a:off x="7396082" y="3429000"/>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C64C21F-4F99-6515-ECB2-D81BB71CB70B}"/>
              </a:ext>
            </a:extLst>
          </p:cNvPr>
          <p:cNvCxnSpPr>
            <a:cxnSpLocks/>
          </p:cNvCxnSpPr>
          <p:nvPr/>
        </p:nvCxnSpPr>
        <p:spPr>
          <a:xfrm>
            <a:off x="7792173" y="2832856"/>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FB0B5214-AB17-7D4B-721C-30BE323CA691}"/>
              </a:ext>
            </a:extLst>
          </p:cNvPr>
          <p:cNvCxnSpPr>
            <a:cxnSpLocks/>
            <a:stCxn id="5" idx="2"/>
            <a:endCxn id="27" idx="2"/>
          </p:cNvCxnSpPr>
          <p:nvPr/>
        </p:nvCxnSpPr>
        <p:spPr>
          <a:xfrm rot="5400000">
            <a:off x="6360770" y="2782692"/>
            <a:ext cx="96846" cy="1277397"/>
          </a:xfrm>
          <a:prstGeom prst="curvedConnector3">
            <a:avLst>
              <a:gd name="adj1" fmla="val 624544"/>
            </a:avLst>
          </a:prstGeom>
          <a:ln w="571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99AF986-6BE2-68EE-B5B1-3625B96258CB}"/>
                  </a:ext>
                </a:extLst>
              </p:cNvPr>
              <p:cNvSpPr txBox="1"/>
              <p:nvPr/>
            </p:nvSpPr>
            <p:spPr>
              <a:xfrm>
                <a:off x="3805124" y="150387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3" name="TextBox 22">
                <a:extLst>
                  <a:ext uri="{FF2B5EF4-FFF2-40B4-BE49-F238E27FC236}">
                    <a16:creationId xmlns:a16="http://schemas.microsoft.com/office/drawing/2014/main" id="{D99AF986-6BE2-68EE-B5B1-3625B96258CB}"/>
                  </a:ext>
                </a:extLst>
              </p:cNvPr>
              <p:cNvSpPr txBox="1">
                <a:spLocks noRot="1" noChangeAspect="1" noMove="1" noResize="1" noEditPoints="1" noAdjustHandles="1" noChangeArrowheads="1" noChangeShapeType="1" noTextEdit="1"/>
              </p:cNvSpPr>
              <p:nvPr/>
            </p:nvSpPr>
            <p:spPr>
              <a:xfrm>
                <a:off x="3805124" y="1503873"/>
                <a:ext cx="435052" cy="369332"/>
              </a:xfrm>
              <a:prstGeom prst="rect">
                <a:avLst/>
              </a:prstGeom>
              <a:blipFill>
                <a:blip r:embed="rId5"/>
                <a:stretch>
                  <a:fillRect r="-8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37D6670-05DE-D21C-235B-2499D4FBF3E7}"/>
                  </a:ext>
                </a:extLst>
              </p:cNvPr>
              <p:cNvSpPr txBox="1"/>
              <p:nvPr/>
            </p:nvSpPr>
            <p:spPr>
              <a:xfrm>
                <a:off x="4292737" y="363521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4" name="TextBox 23">
                <a:extLst>
                  <a:ext uri="{FF2B5EF4-FFF2-40B4-BE49-F238E27FC236}">
                    <a16:creationId xmlns:a16="http://schemas.microsoft.com/office/drawing/2014/main" id="{537D6670-05DE-D21C-235B-2499D4FBF3E7}"/>
                  </a:ext>
                </a:extLst>
              </p:cNvPr>
              <p:cNvSpPr txBox="1">
                <a:spLocks noRot="1" noChangeAspect="1" noMove="1" noResize="1" noEditPoints="1" noAdjustHandles="1" noChangeArrowheads="1" noChangeShapeType="1" noTextEdit="1"/>
              </p:cNvSpPr>
              <p:nvPr/>
            </p:nvSpPr>
            <p:spPr>
              <a:xfrm>
                <a:off x="4292737" y="3635210"/>
                <a:ext cx="1745120" cy="646331"/>
              </a:xfrm>
              <a:prstGeom prst="rect">
                <a:avLst/>
              </a:prstGeom>
              <a:blipFill>
                <a:blip r:embed="rId6"/>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F4BF18-C8BC-9F27-BBB3-BB8DA9FC3196}"/>
                  </a:ext>
                </a:extLst>
              </p:cNvPr>
              <p:cNvSpPr txBox="1"/>
              <p:nvPr/>
            </p:nvSpPr>
            <p:spPr>
              <a:xfrm>
                <a:off x="7327290" y="3361299"/>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5" name="TextBox 24">
                <a:extLst>
                  <a:ext uri="{FF2B5EF4-FFF2-40B4-BE49-F238E27FC236}">
                    <a16:creationId xmlns:a16="http://schemas.microsoft.com/office/drawing/2014/main" id="{81F4BF18-C8BC-9F27-BBB3-BB8DA9FC3196}"/>
                  </a:ext>
                </a:extLst>
              </p:cNvPr>
              <p:cNvSpPr txBox="1">
                <a:spLocks noRot="1" noChangeAspect="1" noMove="1" noResize="1" noEditPoints="1" noAdjustHandles="1" noChangeArrowheads="1" noChangeShapeType="1" noTextEdit="1"/>
              </p:cNvSpPr>
              <p:nvPr/>
            </p:nvSpPr>
            <p:spPr>
              <a:xfrm>
                <a:off x="7327290" y="3361299"/>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1CA66B1-6F16-F227-6D10-F5E33F7E0251}"/>
                  </a:ext>
                </a:extLst>
              </p:cNvPr>
              <p:cNvSpPr txBox="1"/>
              <p:nvPr/>
            </p:nvSpPr>
            <p:spPr>
              <a:xfrm>
                <a:off x="7775656" y="208864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11CA66B1-6F16-F227-6D10-F5E33F7E0251}"/>
                  </a:ext>
                </a:extLst>
              </p:cNvPr>
              <p:cNvSpPr txBox="1">
                <a:spLocks noRot="1" noChangeAspect="1" noMove="1" noResize="1" noEditPoints="1" noAdjustHandles="1" noChangeArrowheads="1" noChangeShapeType="1" noTextEdit="1"/>
              </p:cNvSpPr>
              <p:nvPr/>
            </p:nvSpPr>
            <p:spPr>
              <a:xfrm>
                <a:off x="7775656" y="2088647"/>
                <a:ext cx="1159487" cy="646331"/>
              </a:xfrm>
              <a:prstGeom prst="rect">
                <a:avLst/>
              </a:prstGeom>
              <a:blipFill>
                <a:blip r:embed="rId8"/>
                <a:stretch>
                  <a:fillRect r="-7609"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D31B5D3-D53B-36A4-57D3-4E09482E05E1}"/>
                  </a:ext>
                </a:extLst>
              </p:cNvPr>
              <p:cNvSpPr txBox="1"/>
              <p:nvPr/>
            </p:nvSpPr>
            <p:spPr>
              <a:xfrm>
                <a:off x="4897934" y="2829830"/>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27" name="TextBox 26">
                <a:extLst>
                  <a:ext uri="{FF2B5EF4-FFF2-40B4-BE49-F238E27FC236}">
                    <a16:creationId xmlns:a16="http://schemas.microsoft.com/office/drawing/2014/main" id="{ED31B5D3-D53B-36A4-57D3-4E09482E05E1}"/>
                  </a:ext>
                </a:extLst>
              </p:cNvPr>
              <p:cNvSpPr txBox="1">
                <a:spLocks noRot="1" noChangeAspect="1" noMove="1" noResize="1" noEditPoints="1" noAdjustHandles="1" noChangeArrowheads="1" noChangeShapeType="1" noTextEdit="1"/>
              </p:cNvSpPr>
              <p:nvPr/>
            </p:nvSpPr>
            <p:spPr>
              <a:xfrm>
                <a:off x="4897934" y="2829830"/>
                <a:ext cx="1745120" cy="639983"/>
              </a:xfrm>
              <a:prstGeom prst="rect">
                <a:avLst/>
              </a:prstGeom>
              <a:blipFill>
                <a:blip r:embed="rId9"/>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3DF6D3F6-67CF-7B07-FDEB-81A961FF70AD}"/>
              </a:ext>
            </a:extLst>
          </p:cNvPr>
          <p:cNvCxnSpPr>
            <a:cxnSpLocks/>
          </p:cNvCxnSpPr>
          <p:nvPr/>
        </p:nvCxnSpPr>
        <p:spPr>
          <a:xfrm>
            <a:off x="2084650" y="1243473"/>
            <a:ext cx="1508199" cy="136489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3" name="Title 1">
            <a:extLst>
              <a:ext uri="{FF2B5EF4-FFF2-40B4-BE49-F238E27FC236}">
                <a16:creationId xmlns:a16="http://schemas.microsoft.com/office/drawing/2014/main" id="{DA0F7312-F907-28E4-1B74-B30FA1DF55D6}"/>
              </a:ext>
            </a:extLst>
          </p:cNvPr>
          <p:cNvSpPr txBox="1">
            <a:spLocks/>
          </p:cNvSpPr>
          <p:nvPr/>
        </p:nvSpPr>
        <p:spPr>
          <a:xfrm>
            <a:off x="9528430" y="1478997"/>
            <a:ext cx="2624058" cy="34568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Solid lines are processes by which individuals in each population move between boxes.</a:t>
            </a:r>
          </a:p>
          <a:p>
            <a:endParaRPr lang="en-US" sz="2900" dirty="0">
              <a:latin typeface="+mn-lt"/>
            </a:endParaRPr>
          </a:p>
          <a:p>
            <a:r>
              <a:rPr lang="en-US" sz="2900" dirty="0">
                <a:latin typeface="+mn-lt"/>
              </a:rPr>
              <a:t>Dashed lines are influences of populations on rates (transmission is higher when there are more sick fish)</a:t>
            </a:r>
          </a:p>
        </p:txBody>
      </p:sp>
      <p:cxnSp>
        <p:nvCxnSpPr>
          <p:cNvPr id="15" name="Straight Arrow Connector 14">
            <a:extLst>
              <a:ext uri="{FF2B5EF4-FFF2-40B4-BE49-F238E27FC236}">
                <a16:creationId xmlns:a16="http://schemas.microsoft.com/office/drawing/2014/main" id="{DA15B5E4-ADB5-863A-5434-EE3B1CD9DAC1}"/>
              </a:ext>
            </a:extLst>
          </p:cNvPr>
          <p:cNvCxnSpPr>
            <a:cxnSpLocks/>
          </p:cNvCxnSpPr>
          <p:nvPr/>
        </p:nvCxnSpPr>
        <p:spPr>
          <a:xfrm flipH="1">
            <a:off x="8607528" y="680921"/>
            <a:ext cx="887172" cy="124499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37F4BAE3-AC44-69D6-1124-2E902DEEEABF}"/>
              </a:ext>
            </a:extLst>
          </p:cNvPr>
          <p:cNvCxnSpPr>
            <a:cxnSpLocks/>
          </p:cNvCxnSpPr>
          <p:nvPr/>
        </p:nvCxnSpPr>
        <p:spPr>
          <a:xfrm flipH="1" flipV="1">
            <a:off x="6852302" y="4225272"/>
            <a:ext cx="2642398" cy="609015"/>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7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8, Ecology Lecture 5</a:t>
            </a:r>
          </a:p>
          <a:p>
            <a:r>
              <a:rPr lang="en-US" dirty="0"/>
              <a:t>Cara Brook</a:t>
            </a:r>
          </a:p>
          <a:p>
            <a:r>
              <a:rPr lang="en-US" dirty="0"/>
              <a:t>February 20, 2024</a:t>
            </a:r>
          </a:p>
        </p:txBody>
      </p:sp>
    </p:spTree>
    <p:extLst>
      <p:ext uri="{BB962C8B-B14F-4D97-AF65-F5344CB8AC3E}">
        <p14:creationId xmlns:p14="http://schemas.microsoft.com/office/powerpoint/2010/main" val="2885662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9" name="Object 8">
                            <a:extLst>
                              <a:ext uri="{FF2B5EF4-FFF2-40B4-BE49-F238E27FC236}">
                                <a16:creationId xmlns:a16="http://schemas.microsoft.com/office/drawing/2014/main" id="{6D1940B9-D3BA-1BC1-1938-F6AE483C9E8B}"/>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85336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6571133" y="1469557"/>
            <a:ext cx="5754105" cy="975608"/>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sp>
        <p:nvSpPr>
          <p:cNvPr id="16" name="Content Placeholder 6">
            <a:extLst>
              <a:ext uri="{FF2B5EF4-FFF2-40B4-BE49-F238E27FC236}">
                <a16:creationId xmlns:a16="http://schemas.microsoft.com/office/drawing/2014/main" id="{907D0CB4-0EC6-BBD1-4208-A1CDE1C74B0B}"/>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2" name="Title 1">
            <a:extLst>
              <a:ext uri="{FF2B5EF4-FFF2-40B4-BE49-F238E27FC236}">
                <a16:creationId xmlns:a16="http://schemas.microsoft.com/office/drawing/2014/main" id="{68CD06B4-E779-8407-DEA2-EC1D3182AB6B}"/>
              </a:ext>
            </a:extLst>
          </p:cNvPr>
          <p:cNvSpPr txBox="1">
            <a:spLocks/>
          </p:cNvSpPr>
          <p:nvPr/>
        </p:nvSpPr>
        <p:spPr>
          <a:xfrm>
            <a:off x="902174" y="5314384"/>
            <a:ext cx="4644156"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In disease ecology, we model populations based on their </a:t>
            </a:r>
            <a:r>
              <a:rPr lang="en-US" sz="2900" b="1" dirty="0">
                <a:solidFill>
                  <a:srgbClr val="C00000"/>
                </a:solidFill>
                <a:latin typeface="+mn-lt"/>
              </a:rPr>
              <a:t>infection status</a:t>
            </a:r>
            <a:r>
              <a:rPr lang="en-US" sz="2900" dirty="0">
                <a:latin typeface="+mn-lt"/>
              </a:rPr>
              <a:t>. </a:t>
            </a:r>
          </a:p>
          <a:p>
            <a:pPr algn="ctr"/>
            <a:endParaRPr lang="en-US" sz="2900" dirty="0">
              <a:latin typeface="+mn-lt"/>
            </a:endParaRPr>
          </a:p>
        </p:txBody>
      </p:sp>
      <p:grpSp>
        <p:nvGrpSpPr>
          <p:cNvPr id="10" name="Group 9">
            <a:extLst>
              <a:ext uri="{FF2B5EF4-FFF2-40B4-BE49-F238E27FC236}">
                <a16:creationId xmlns:a16="http://schemas.microsoft.com/office/drawing/2014/main" id="{2FD4283F-4F81-129E-F270-05809AAF8FCD}"/>
              </a:ext>
            </a:extLst>
          </p:cNvPr>
          <p:cNvGrpSpPr/>
          <p:nvPr/>
        </p:nvGrpSpPr>
        <p:grpSpPr>
          <a:xfrm>
            <a:off x="902174" y="1849709"/>
            <a:ext cx="3841130" cy="1293733"/>
            <a:chOff x="1997044" y="2067719"/>
            <a:chExt cx="3970455" cy="1376749"/>
          </a:xfrm>
        </p:grpSpPr>
        <p:grpSp>
          <p:nvGrpSpPr>
            <p:cNvPr id="12" name="Group 11">
              <a:extLst>
                <a:ext uri="{FF2B5EF4-FFF2-40B4-BE49-F238E27FC236}">
                  <a16:creationId xmlns:a16="http://schemas.microsoft.com/office/drawing/2014/main" id="{F97F8D79-56D1-A698-2847-6C969C354D91}"/>
                </a:ext>
              </a:extLst>
            </p:cNvPr>
            <p:cNvGrpSpPr/>
            <p:nvPr/>
          </p:nvGrpSpPr>
          <p:grpSpPr>
            <a:xfrm>
              <a:off x="1997044" y="2095323"/>
              <a:ext cx="3073839" cy="1349145"/>
              <a:chOff x="2427622" y="2615446"/>
              <a:chExt cx="2201528" cy="896104"/>
            </a:xfrm>
          </p:grpSpPr>
          <p:graphicFrame>
            <p:nvGraphicFramePr>
              <p:cNvPr id="14" name="Object 13">
                <a:extLst>
                  <a:ext uri="{FF2B5EF4-FFF2-40B4-BE49-F238E27FC236}">
                    <a16:creationId xmlns:a16="http://schemas.microsoft.com/office/drawing/2014/main" id="{C422A789-DE91-8E1D-A506-1ECF492401F6}"/>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3" imgW="114300" imgH="165100" progId="Equation.3">
                      <p:embed/>
                    </p:oleObj>
                  </mc:Choice>
                  <mc:Fallback>
                    <p:oleObj name="Equation" r:id="rId3" imgW="114300" imgH="165100" progId="Equation.3">
                      <p:embed/>
                      <p:pic>
                        <p:nvPicPr>
                          <p:cNvPr id="14" name="Object 13">
                            <a:extLst>
                              <a:ext uri="{FF2B5EF4-FFF2-40B4-BE49-F238E27FC236}">
                                <a16:creationId xmlns:a16="http://schemas.microsoft.com/office/drawing/2014/main" id="{C422A789-DE91-8E1D-A506-1ECF492401F6}"/>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2DA8C9F6-1FAD-D726-DD66-BB64E3676169}"/>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18" name="Straight Arrow Connector 17">
                <a:extLst>
                  <a:ext uri="{FF2B5EF4-FFF2-40B4-BE49-F238E27FC236}">
                    <a16:creationId xmlns:a16="http://schemas.microsoft.com/office/drawing/2014/main" id="{16C861A1-7732-403F-D091-20DFE5212771}"/>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01F9288-83D9-D677-6502-ADE551E901E7}"/>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19" name="Straight Arrow Connector 18">
            <a:extLst>
              <a:ext uri="{FF2B5EF4-FFF2-40B4-BE49-F238E27FC236}">
                <a16:creationId xmlns:a16="http://schemas.microsoft.com/office/drawing/2014/main" id="{E96A23C6-8016-AFA3-66EF-EDC74C24FC3F}"/>
              </a:ext>
            </a:extLst>
          </p:cNvPr>
          <p:cNvCxnSpPr>
            <a:cxnSpLocks/>
          </p:cNvCxnSpPr>
          <p:nvPr/>
        </p:nvCxnSpPr>
        <p:spPr>
          <a:xfrm>
            <a:off x="1599679" y="3117337"/>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F00C011E-194E-DCA1-7585-32CACAE0BAA2}"/>
              </a:ext>
            </a:extLst>
          </p:cNvPr>
          <p:cNvCxnSpPr>
            <a:cxnSpLocks/>
            <a:stCxn id="17" idx="0"/>
            <a:endCxn id="17" idx="1"/>
          </p:cNvCxnSpPr>
          <p:nvPr/>
        </p:nvCxnSpPr>
        <p:spPr>
          <a:xfrm rot="16200000" flipH="1" flipV="1">
            <a:off x="921137" y="1856684"/>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197FDBD-37CC-307C-842E-B7157C28DEC0}"/>
              </a:ext>
            </a:extLst>
          </p:cNvPr>
          <p:cNvCxnSpPr>
            <a:cxnSpLocks/>
          </p:cNvCxnSpPr>
          <p:nvPr/>
        </p:nvCxnSpPr>
        <p:spPr>
          <a:xfrm>
            <a:off x="4419672" y="3173535"/>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177748AD-FCFC-419E-FDD6-5251D02C5AC4}"/>
              </a:ext>
            </a:extLst>
          </p:cNvPr>
          <p:cNvCxnSpPr>
            <a:cxnSpLocks/>
          </p:cNvCxnSpPr>
          <p:nvPr/>
        </p:nvCxnSpPr>
        <p:spPr>
          <a:xfrm>
            <a:off x="4815763" y="2577391"/>
            <a:ext cx="815355"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A17E1A5-AF1B-FE0C-1C70-9CE7C1FAE0C4}"/>
                  </a:ext>
                </a:extLst>
              </p:cNvPr>
              <p:cNvSpPr txBox="1"/>
              <p:nvPr/>
            </p:nvSpPr>
            <p:spPr>
              <a:xfrm>
                <a:off x="828714" y="1248408"/>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25" name="TextBox 24">
                <a:extLst>
                  <a:ext uri="{FF2B5EF4-FFF2-40B4-BE49-F238E27FC236}">
                    <a16:creationId xmlns:a16="http://schemas.microsoft.com/office/drawing/2014/main" id="{2A17E1A5-AF1B-FE0C-1C70-9CE7C1FAE0C4}"/>
                  </a:ext>
                </a:extLst>
              </p:cNvPr>
              <p:cNvSpPr txBox="1">
                <a:spLocks noRot="1" noChangeAspect="1" noMove="1" noResize="1" noEditPoints="1" noAdjustHandles="1" noChangeArrowheads="1" noChangeShapeType="1" noTextEdit="1"/>
              </p:cNvSpPr>
              <p:nvPr/>
            </p:nvSpPr>
            <p:spPr>
              <a:xfrm>
                <a:off x="828714" y="1248408"/>
                <a:ext cx="435052" cy="369332"/>
              </a:xfrm>
              <a:prstGeom prst="rect">
                <a:avLst/>
              </a:prstGeom>
              <a:blipFill>
                <a:blip r:embed="rId5"/>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B21071-1E6D-7600-1A47-C94BE4E676C3}"/>
                  </a:ext>
                </a:extLst>
              </p:cNvPr>
              <p:cNvSpPr txBox="1"/>
              <p:nvPr/>
            </p:nvSpPr>
            <p:spPr>
              <a:xfrm>
                <a:off x="1316327" y="3379745"/>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6" name="TextBox 25">
                <a:extLst>
                  <a:ext uri="{FF2B5EF4-FFF2-40B4-BE49-F238E27FC236}">
                    <a16:creationId xmlns:a16="http://schemas.microsoft.com/office/drawing/2014/main" id="{4EB21071-1E6D-7600-1A47-C94BE4E676C3}"/>
                  </a:ext>
                </a:extLst>
              </p:cNvPr>
              <p:cNvSpPr txBox="1">
                <a:spLocks noRot="1" noChangeAspect="1" noMove="1" noResize="1" noEditPoints="1" noAdjustHandles="1" noChangeArrowheads="1" noChangeShapeType="1" noTextEdit="1"/>
              </p:cNvSpPr>
              <p:nvPr/>
            </p:nvSpPr>
            <p:spPr>
              <a:xfrm>
                <a:off x="1316327" y="3379745"/>
                <a:ext cx="1745120" cy="646331"/>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FCFAE6-F307-3FE6-ADCB-CA36BDCA161E}"/>
                  </a:ext>
                </a:extLst>
              </p:cNvPr>
              <p:cNvSpPr txBox="1"/>
              <p:nvPr/>
            </p:nvSpPr>
            <p:spPr>
              <a:xfrm>
                <a:off x="4350880" y="3105834"/>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7" name="TextBox 26">
                <a:extLst>
                  <a:ext uri="{FF2B5EF4-FFF2-40B4-BE49-F238E27FC236}">
                    <a16:creationId xmlns:a16="http://schemas.microsoft.com/office/drawing/2014/main" id="{0AFCFAE6-F307-3FE6-ADCB-CA36BDCA161E}"/>
                  </a:ext>
                </a:extLst>
              </p:cNvPr>
              <p:cNvSpPr txBox="1">
                <a:spLocks noRot="1" noChangeAspect="1" noMove="1" noResize="1" noEditPoints="1" noAdjustHandles="1" noChangeArrowheads="1" noChangeShapeType="1" noTextEdit="1"/>
              </p:cNvSpPr>
              <p:nvPr/>
            </p:nvSpPr>
            <p:spPr>
              <a:xfrm>
                <a:off x="4350880" y="3105834"/>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95535D0-83B8-0596-2D54-5EF4088A3467}"/>
                  </a:ext>
                </a:extLst>
              </p:cNvPr>
              <p:cNvSpPr txBox="1"/>
              <p:nvPr/>
            </p:nvSpPr>
            <p:spPr>
              <a:xfrm>
                <a:off x="4799246" y="1833182"/>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28" name="TextBox 27">
                <a:extLst>
                  <a:ext uri="{FF2B5EF4-FFF2-40B4-BE49-F238E27FC236}">
                    <a16:creationId xmlns:a16="http://schemas.microsoft.com/office/drawing/2014/main" id="{395535D0-83B8-0596-2D54-5EF4088A3467}"/>
                  </a:ext>
                </a:extLst>
              </p:cNvPr>
              <p:cNvSpPr txBox="1">
                <a:spLocks noRot="1" noChangeAspect="1" noMove="1" noResize="1" noEditPoints="1" noAdjustHandles="1" noChangeArrowheads="1" noChangeShapeType="1" noTextEdit="1"/>
              </p:cNvSpPr>
              <p:nvPr/>
            </p:nvSpPr>
            <p:spPr>
              <a:xfrm>
                <a:off x="4799246" y="1833182"/>
                <a:ext cx="1159487" cy="646331"/>
              </a:xfrm>
              <a:prstGeom prst="rect">
                <a:avLst/>
              </a:prstGeom>
              <a:blipFill>
                <a:blip r:embed="rId8"/>
                <a:stretch>
                  <a:fillRect r="-8696" b="-9615"/>
                </a:stretch>
              </a:blipFill>
            </p:spPr>
            <p:txBody>
              <a:bodyPr/>
              <a:lstStyle/>
              <a:p>
                <a:r>
                  <a:rPr lang="en-US">
                    <a:noFill/>
                  </a:rPr>
                  <a:t> </a:t>
                </a:r>
              </a:p>
            </p:txBody>
          </p:sp>
        </mc:Fallback>
      </mc:AlternateContent>
      <p:cxnSp>
        <p:nvCxnSpPr>
          <p:cNvPr id="30" name="Curved Connector 29">
            <a:extLst>
              <a:ext uri="{FF2B5EF4-FFF2-40B4-BE49-F238E27FC236}">
                <a16:creationId xmlns:a16="http://schemas.microsoft.com/office/drawing/2014/main" id="{73F98C84-671A-0109-D4E1-91DFD21F2923}"/>
              </a:ext>
            </a:extLst>
          </p:cNvPr>
          <p:cNvCxnSpPr>
            <a:cxnSpLocks/>
            <a:endCxn id="31" idx="0"/>
          </p:cNvCxnSpPr>
          <p:nvPr/>
        </p:nvCxnSpPr>
        <p:spPr>
          <a:xfrm rot="16200000" flipH="1" flipV="1">
            <a:off x="3417658" y="1252067"/>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3821106-1B48-05AE-05CE-313181E9AD16}"/>
                  </a:ext>
                </a:extLst>
              </p:cNvPr>
              <p:cNvSpPr txBox="1"/>
              <p:nvPr/>
            </p:nvSpPr>
            <p:spPr>
              <a:xfrm>
                <a:off x="1947456" y="1905891"/>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31" name="TextBox 30">
                <a:extLst>
                  <a:ext uri="{FF2B5EF4-FFF2-40B4-BE49-F238E27FC236}">
                    <a16:creationId xmlns:a16="http://schemas.microsoft.com/office/drawing/2014/main" id="{53821106-1B48-05AE-05CE-313181E9AD16}"/>
                  </a:ext>
                </a:extLst>
              </p:cNvPr>
              <p:cNvSpPr txBox="1">
                <a:spLocks noRot="1" noChangeAspect="1" noMove="1" noResize="1" noEditPoints="1" noAdjustHandles="1" noChangeArrowheads="1" noChangeShapeType="1" noTextEdit="1"/>
              </p:cNvSpPr>
              <p:nvPr/>
            </p:nvSpPr>
            <p:spPr>
              <a:xfrm>
                <a:off x="1947456" y="1905891"/>
                <a:ext cx="1745120" cy="639983"/>
              </a:xfrm>
              <a:prstGeom prst="rect">
                <a:avLst/>
              </a:prstGeom>
              <a:blipFill>
                <a:blip r:embed="rId9"/>
                <a:stretch>
                  <a:fillRect/>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708A6B37-7D23-B921-3D36-3275ED54D6F8}"/>
              </a:ext>
            </a:extLst>
          </p:cNvPr>
          <p:cNvSpPr/>
          <p:nvPr/>
        </p:nvSpPr>
        <p:spPr>
          <a:xfrm rot="16200000">
            <a:off x="2574877" y="2057743"/>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9DC10CA-3FD1-B264-1475-534C3A792F97}"/>
              </a:ext>
            </a:extLst>
          </p:cNvPr>
          <p:cNvSpPr txBox="1"/>
          <p:nvPr/>
        </p:nvSpPr>
        <p:spPr>
          <a:xfrm>
            <a:off x="6173598" y="4595682"/>
            <a:ext cx="5525457" cy="1877437"/>
          </a:xfrm>
          <a:prstGeom prst="rect">
            <a:avLst/>
          </a:prstGeom>
          <a:noFill/>
        </p:spPr>
        <p:txBody>
          <a:bodyPr wrap="square">
            <a:spAutoFit/>
          </a:bodyPr>
          <a:lstStyle/>
          <a:p>
            <a:pPr algn="ctr"/>
            <a:r>
              <a:rPr lang="en-US" sz="2900" dirty="0">
                <a:latin typeface="+mn-lt"/>
              </a:rPr>
              <a:t>Previously, we modeled populations of </a:t>
            </a:r>
            <a:r>
              <a:rPr lang="en-US" sz="2900" b="1" dirty="0">
                <a:solidFill>
                  <a:srgbClr val="C00000"/>
                </a:solidFill>
                <a:latin typeface="+mn-lt"/>
              </a:rPr>
              <a:t>different species</a:t>
            </a:r>
            <a:r>
              <a:rPr lang="en-US" sz="2900" dirty="0">
                <a:latin typeface="+mn-lt"/>
              </a:rPr>
              <a:t>, or of </a:t>
            </a:r>
            <a:r>
              <a:rPr lang="en-US" sz="2900" b="1" dirty="0">
                <a:solidFill>
                  <a:srgbClr val="C00000"/>
                </a:solidFill>
                <a:latin typeface="+mn-lt"/>
              </a:rPr>
              <a:t>distinct life history classes within a species</a:t>
            </a:r>
            <a:r>
              <a:rPr lang="en-US" sz="2900" dirty="0">
                <a:latin typeface="+mn-lt"/>
              </a:rPr>
              <a:t>.</a:t>
            </a:r>
          </a:p>
        </p:txBody>
      </p:sp>
    </p:spTree>
    <p:extLst>
      <p:ext uri="{BB962C8B-B14F-4D97-AF65-F5344CB8AC3E}">
        <p14:creationId xmlns:p14="http://schemas.microsoft.com/office/powerpoint/2010/main" val="3731019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1261283"/>
            <a:ext cx="5074922"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414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2133600"/>
            <a:ext cx="5074922" cy="472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2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22A1B5-F900-71F4-D274-97C2AE1CA763}"/>
              </a:ext>
            </a:extLst>
          </p:cNvPr>
          <p:cNvSpPr/>
          <p:nvPr/>
        </p:nvSpPr>
        <p:spPr>
          <a:xfrm>
            <a:off x="106681" y="3429000"/>
            <a:ext cx="5074922"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553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1220273"/>
            <a:ext cx="4968241" cy="559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201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2540000"/>
            <a:ext cx="4968241" cy="4276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80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BE4FA4-416F-E7AD-174B-DFA12D378095}"/>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788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6248" y="6184538"/>
            <a:ext cx="8478253" cy="703442"/>
          </a:xfrm>
        </p:spPr>
        <p:txBody>
          <a:bodyPr>
            <a:noAutofit/>
          </a:bodyPr>
          <a:lstStyle/>
          <a:p>
            <a:pPr algn="ctr"/>
            <a:r>
              <a:rPr lang="en-US" sz="2400" dirty="0">
                <a:latin typeface="+mn-lt"/>
              </a:rPr>
              <a:t>December 16, 2022</a:t>
            </a:r>
            <a:br>
              <a:rPr lang="en-US" sz="2400" b="1" u="sng" dirty="0">
                <a:solidFill>
                  <a:srgbClr val="0080FF"/>
                </a:solidFill>
                <a:latin typeface="+mn-lt"/>
              </a:rPr>
            </a:br>
            <a:r>
              <a:rPr lang="en-US" sz="2400" b="1" u="sng" dirty="0">
                <a:solidFill>
                  <a:srgbClr val="C00000"/>
                </a:solidFill>
                <a:latin typeface="+mn-lt"/>
              </a:rPr>
              <a:t>E2M2.org</a:t>
            </a:r>
            <a:br>
              <a:rPr lang="en-US" sz="2400" b="1" u="sng" dirty="0">
                <a:solidFill>
                  <a:srgbClr val="FF40FF"/>
                </a:solidFill>
                <a:latin typeface="+mn-lt"/>
              </a:rPr>
            </a:br>
            <a:endParaRPr lang="en-US" sz="2400" b="1" u="sng" dirty="0">
              <a:solidFill>
                <a:srgbClr val="FF40FF"/>
              </a:solidFill>
              <a:latin typeface="+mn-lt"/>
            </a:endParaRPr>
          </a:p>
        </p:txBody>
      </p:sp>
      <p:sp>
        <p:nvSpPr>
          <p:cNvPr id="9" name="Title 1">
            <a:extLst>
              <a:ext uri="{FF2B5EF4-FFF2-40B4-BE49-F238E27FC236}">
                <a16:creationId xmlns:a16="http://schemas.microsoft.com/office/drawing/2014/main" id="{429A8DEA-D648-3641-A6B6-1204CB49F88F}"/>
              </a:ext>
            </a:extLst>
          </p:cNvPr>
          <p:cNvSpPr txBox="1">
            <a:spLocks/>
          </p:cNvSpPr>
          <p:nvPr/>
        </p:nvSpPr>
        <p:spPr>
          <a:xfrm>
            <a:off x="2288498" y="95307"/>
            <a:ext cx="771375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dirty="0">
                <a:latin typeface="+mn-lt"/>
              </a:rPr>
              <a:t>E</a:t>
            </a:r>
            <a:r>
              <a:rPr lang="en-US" sz="3200" baseline="30000" dirty="0">
                <a:latin typeface="+mn-lt"/>
              </a:rPr>
              <a:t>2</a:t>
            </a:r>
            <a:r>
              <a:rPr lang="en-US" sz="3200" dirty="0">
                <a:latin typeface="+mn-lt"/>
              </a:rPr>
              <a:t>M</a:t>
            </a:r>
            <a:r>
              <a:rPr lang="en-US" sz="3200" baseline="30000" dirty="0">
                <a:latin typeface="+mn-lt"/>
              </a:rPr>
              <a:t>2</a:t>
            </a:r>
            <a:r>
              <a:rPr lang="en-US" sz="3200" dirty="0">
                <a:latin typeface="+mn-lt"/>
              </a:rPr>
              <a:t>: </a:t>
            </a:r>
            <a:r>
              <a:rPr lang="en-US" sz="3200" b="1" dirty="0">
                <a:solidFill>
                  <a:srgbClr val="C00000"/>
                </a:solidFill>
                <a:latin typeface="+mn-lt"/>
              </a:rPr>
              <a:t>Ecological</a:t>
            </a:r>
            <a:r>
              <a:rPr lang="en-US" sz="3200" dirty="0">
                <a:latin typeface="+mn-lt"/>
              </a:rPr>
              <a:t> and </a:t>
            </a:r>
            <a:r>
              <a:rPr lang="en-US" sz="3200" b="1" dirty="0">
                <a:solidFill>
                  <a:srgbClr val="C00000"/>
                </a:solidFill>
                <a:latin typeface="+mn-lt"/>
              </a:rPr>
              <a:t>Epidemiological</a:t>
            </a:r>
            <a:r>
              <a:rPr lang="en-US" sz="3200" dirty="0">
                <a:latin typeface="+mn-lt"/>
              </a:rPr>
              <a:t> Modeling in Madagascar</a:t>
            </a:r>
            <a:endParaRPr lang="en-US" sz="3200" baseline="30000" dirty="0">
              <a:latin typeface="+mn-lt"/>
            </a:endParaRPr>
          </a:p>
        </p:txBody>
      </p:sp>
      <p:pic>
        <p:nvPicPr>
          <p:cNvPr id="10" name="Picture 9" descr="A drawing of a person&#10;&#10;Description automatically generated">
            <a:extLst>
              <a:ext uri="{FF2B5EF4-FFF2-40B4-BE49-F238E27FC236}">
                <a16:creationId xmlns:a16="http://schemas.microsoft.com/office/drawing/2014/main" id="{16C0ED3C-ECF6-534A-ABE9-F37127D6000F}"/>
              </a:ext>
            </a:extLst>
          </p:cNvPr>
          <p:cNvPicPr>
            <a:picLocks noChangeAspect="1"/>
          </p:cNvPicPr>
          <p:nvPr/>
        </p:nvPicPr>
        <p:blipFill>
          <a:blip r:embed="rId3"/>
          <a:stretch>
            <a:fillRect/>
          </a:stretch>
        </p:blipFill>
        <p:spPr>
          <a:xfrm>
            <a:off x="1576096" y="28149"/>
            <a:ext cx="1424803" cy="1241306"/>
          </a:xfrm>
          <a:prstGeom prst="rect">
            <a:avLst/>
          </a:prstGeom>
        </p:spPr>
      </p:pic>
      <p:pic>
        <p:nvPicPr>
          <p:cNvPr id="4" name="Picture 3" descr="A group of people posing for a photo&#10;&#10;Description automatically generated">
            <a:extLst>
              <a:ext uri="{FF2B5EF4-FFF2-40B4-BE49-F238E27FC236}">
                <a16:creationId xmlns:a16="http://schemas.microsoft.com/office/drawing/2014/main" id="{95078409-4BF8-7B78-91FC-3221F9793780}"/>
              </a:ext>
            </a:extLst>
          </p:cNvPr>
          <p:cNvPicPr>
            <a:picLocks noChangeAspect="1"/>
          </p:cNvPicPr>
          <p:nvPr/>
        </p:nvPicPr>
        <p:blipFill rotWithShape="1">
          <a:blip r:embed="rId4"/>
          <a:srcRect t="21341"/>
          <a:stretch/>
        </p:blipFill>
        <p:spPr>
          <a:xfrm>
            <a:off x="1860128" y="1272132"/>
            <a:ext cx="8570490" cy="4760993"/>
          </a:xfrm>
          <a:prstGeom prst="rect">
            <a:avLst/>
          </a:prstGeom>
          <a:ln>
            <a:noFill/>
          </a:ln>
          <a:effectLst>
            <a:softEdge rad="112500"/>
          </a:effectLst>
        </p:spPr>
      </p:pic>
    </p:spTree>
    <p:extLst>
      <p:ext uri="{BB962C8B-B14F-4D97-AF65-F5344CB8AC3E}">
        <p14:creationId xmlns:p14="http://schemas.microsoft.com/office/powerpoint/2010/main" val="3614849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51D1DAE2-CE0F-8AEF-F1E7-76CFDCD7AEF8}"/>
              </a:ext>
            </a:extLst>
          </p:cNvPr>
          <p:cNvSpPr/>
          <p:nvPr/>
        </p:nvSpPr>
        <p:spPr>
          <a:xfrm>
            <a:off x="304800" y="1167319"/>
            <a:ext cx="11582400" cy="5690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906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07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spTree>
    <p:extLst>
      <p:ext uri="{BB962C8B-B14F-4D97-AF65-F5344CB8AC3E}">
        <p14:creationId xmlns:p14="http://schemas.microsoft.com/office/powerpoint/2010/main" val="3381693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Parasites and Pathogens</a:t>
            </a:r>
            <a:endParaRPr lang="en-US" sz="3600" dirty="0">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2107636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t>Pathogen: SARS-CoV-2</a:t>
            </a:r>
          </a:p>
          <a:p>
            <a:r>
              <a:rPr lang="en-US" sz="2000" dirty="0"/>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2060792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t>Pathogen: </a:t>
            </a:r>
            <a:r>
              <a:rPr lang="en-US" sz="2000" i="1" dirty="0"/>
              <a:t>Yersinia pestis</a:t>
            </a:r>
          </a:p>
          <a:p>
            <a:r>
              <a:rPr lang="en-US" sz="2000" dirty="0"/>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t>Pathogen: SARS-CoV-2</a:t>
            </a:r>
          </a:p>
          <a:p>
            <a:r>
              <a:rPr lang="en-US" sz="2000" dirty="0"/>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t>Pathogen: </a:t>
            </a:r>
            <a:r>
              <a:rPr lang="en-US" sz="2000" i="1" dirty="0"/>
              <a:t>Plasmodium falciparum, P. vivax, P. </a:t>
            </a:r>
            <a:r>
              <a:rPr lang="en-US" sz="2000" i="1" dirty="0" err="1"/>
              <a:t>malariae</a:t>
            </a:r>
            <a:r>
              <a:rPr lang="en-US" sz="2000" i="1" dirty="0"/>
              <a:t>, P. </a:t>
            </a:r>
            <a:r>
              <a:rPr lang="en-US" sz="2000" i="1" dirty="0" err="1"/>
              <a:t>ovale</a:t>
            </a:r>
            <a:r>
              <a:rPr lang="en-US" sz="2000" i="1" dirty="0"/>
              <a:t>, P. </a:t>
            </a:r>
            <a:r>
              <a:rPr lang="en-US" sz="2000" i="1" dirty="0" err="1"/>
              <a:t>knowlesi</a:t>
            </a:r>
            <a:endParaRPr lang="en-US" sz="2000" i="1" dirty="0"/>
          </a:p>
          <a:p>
            <a:r>
              <a:rPr lang="en-US" sz="2000" dirty="0"/>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3409803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6" name="Picture 5">
            <a:extLst>
              <a:ext uri="{FF2B5EF4-FFF2-40B4-BE49-F238E27FC236}">
                <a16:creationId xmlns:a16="http://schemas.microsoft.com/office/drawing/2014/main" id="{8AD5B43D-E673-4F30-B5F7-EAA867A80D7B}"/>
              </a:ext>
            </a:extLst>
          </p:cNvPr>
          <p:cNvPicPr>
            <a:picLocks noChangeAspect="1"/>
          </p:cNvPicPr>
          <p:nvPr/>
        </p:nvPicPr>
        <p:blipFill>
          <a:blip r:embed="rId3"/>
          <a:stretch>
            <a:fillRect/>
          </a:stretch>
        </p:blipFill>
        <p:spPr>
          <a:xfrm>
            <a:off x="9145239" y="4303346"/>
            <a:ext cx="3046761" cy="2458182"/>
          </a:xfrm>
          <a:prstGeom prst="rect">
            <a:avLst/>
          </a:prstGeom>
          <a:ln>
            <a:noFill/>
          </a:ln>
          <a:effectLst>
            <a:softEdge rad="112500"/>
          </a:effectLst>
        </p:spPr>
      </p:pic>
      <p:pic>
        <p:nvPicPr>
          <p:cNvPr id="1026" name="Picture 2" descr="undefined">
            <a:extLst>
              <a:ext uri="{FF2B5EF4-FFF2-40B4-BE49-F238E27FC236}">
                <a16:creationId xmlns:a16="http://schemas.microsoft.com/office/drawing/2014/main" id="{A247EFD4-531C-A785-CDC7-A89E81BD6A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551"/>
          <a:stretch/>
        </p:blipFill>
        <p:spPr bwMode="auto">
          <a:xfrm>
            <a:off x="6462899" y="4303346"/>
            <a:ext cx="2682340" cy="2554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123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normAutofit lnSpcReduction="10000"/>
          </a:bodyPr>
          <a:lstStyle/>
          <a:p>
            <a:r>
              <a:rPr lang="en-US" dirty="0"/>
              <a:t>Parasite:  an organism that lives in or on another organism and benefits at the expense of others.</a:t>
            </a:r>
          </a:p>
          <a:p>
            <a:pPr lvl="1"/>
            <a:r>
              <a:rPr lang="en-US" dirty="0"/>
              <a:t>Ex: helminths (parasitic worms: tapeworms, roundworms, hookworms), ectoparasites (ticks, fleas)</a:t>
            </a:r>
          </a:p>
          <a:p>
            <a:r>
              <a:rPr lang="en-US" dirty="0"/>
              <a:t>Pathogen: a microorganism that can cause disease</a:t>
            </a:r>
          </a:p>
          <a:p>
            <a:pPr lvl="1"/>
            <a:r>
              <a:rPr lang="en-US" dirty="0"/>
              <a:t>Ex: bacterium, virus, protozoan</a:t>
            </a:r>
          </a:p>
          <a:p>
            <a:r>
              <a:rPr lang="en-US" dirty="0"/>
              <a:t>Host: the organism </a:t>
            </a:r>
            <a:r>
              <a:rPr lang="en-US" i="1" u="sng" dirty="0"/>
              <a:t>on/in which</a:t>
            </a:r>
            <a:r>
              <a:rPr lang="en-US" dirty="0"/>
              <a:t> the parasite/pathogen lives</a:t>
            </a:r>
            <a:endParaRPr lang="en-US" u="sng" dirty="0"/>
          </a:p>
          <a:p>
            <a:pPr lvl="1"/>
            <a:r>
              <a:rPr lang="en-US" dirty="0"/>
              <a:t>Ex: </a:t>
            </a:r>
            <a:r>
              <a:rPr lang="en-US" dirty="0" err="1"/>
              <a:t>Soay</a:t>
            </a:r>
            <a:r>
              <a:rPr lang="en-US" dirty="0"/>
              <a:t> sheep, grapes</a:t>
            </a:r>
          </a:p>
          <a:p>
            <a:r>
              <a:rPr lang="en-US" dirty="0"/>
              <a:t>Vector: </a:t>
            </a:r>
            <a:r>
              <a:rPr lang="en-US" dirty="0">
                <a:latin typeface="Calibri" panose="020F0502020204030204" pitchFamily="34" charset="0"/>
                <a:cs typeface="Calibri" panose="020F0502020204030204" pitchFamily="34" charset="0"/>
              </a:rPr>
              <a:t>an arthropod agent that carries and transmits a pathogen or parasite from host to host</a:t>
            </a:r>
          </a:p>
          <a:p>
            <a:pPr lvl="1"/>
            <a:r>
              <a:rPr lang="en-US" dirty="0">
                <a:latin typeface="Calibri" panose="020F0502020204030204" pitchFamily="34" charset="0"/>
                <a:cs typeface="Calibri" panose="020F0502020204030204" pitchFamily="34" charset="0"/>
              </a:rPr>
              <a:t>Ex: mosquitoes, ticks, fleas</a:t>
            </a:r>
            <a:endParaRPr lang="en-US" dirty="0"/>
          </a:p>
          <a:p>
            <a:pPr lvl="1"/>
            <a:endParaRPr lang="en-US" dirty="0"/>
          </a:p>
        </p:txBody>
      </p:sp>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Parasites and Pathogens</a:t>
            </a:r>
          </a:p>
        </p:txBody>
      </p:sp>
      <p:pic>
        <p:nvPicPr>
          <p:cNvPr id="2" name="Picture 2" descr="NCEZID: Vector-borne Diseases (spread by bites from mosquitoes, ticks, or  fleas) | What We Do | NCEZID | CDC">
            <a:extLst>
              <a:ext uri="{FF2B5EF4-FFF2-40B4-BE49-F238E27FC236}">
                <a16:creationId xmlns:a16="http://schemas.microsoft.com/office/drawing/2014/main" id="{7F92D1EF-5762-607C-FCD5-B2B9B9B27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332" y="5113069"/>
            <a:ext cx="5727314" cy="174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63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09340"/>
            <a:ext cx="9020783" cy="430887"/>
          </a:xfrm>
          <a:prstGeom prst="rect">
            <a:avLst/>
          </a:prstGeom>
          <a:noFill/>
        </p:spPr>
        <p:txBody>
          <a:bodyPr wrap="square" rtlCol="0">
            <a:spAutoFit/>
          </a:bodyPr>
          <a:lstStyle/>
          <a:p>
            <a:pPr algn="r"/>
            <a:r>
              <a:rPr lang="en-US" sz="2200" dirty="0">
                <a:cs typeface="Franklin Gothic Medium"/>
              </a:rPr>
              <a:t>Gulland 1992. </a:t>
            </a:r>
            <a:r>
              <a:rPr lang="en-US" sz="2200" i="1" dirty="0">
                <a:cs typeface="Franklin Gothic Medium"/>
              </a:rPr>
              <a:t>Parasitology.</a:t>
            </a:r>
            <a:endParaRPr lang="en-US" sz="2200" dirty="0">
              <a:latin typeface="+mj-lt"/>
              <a:cs typeface="Franklin Gothic Medium"/>
            </a:endParaRPr>
          </a:p>
        </p:txBody>
      </p:sp>
      <p:pic>
        <p:nvPicPr>
          <p:cNvPr id="8" name="Picture 7" descr="Chart&#10;&#10;Description automatically generated">
            <a:extLst>
              <a:ext uri="{FF2B5EF4-FFF2-40B4-BE49-F238E27FC236}">
                <a16:creationId xmlns:a16="http://schemas.microsoft.com/office/drawing/2014/main" id="{94AA688C-77EB-F8FA-BFE3-7E1305970D2D}"/>
              </a:ext>
            </a:extLst>
          </p:cNvPr>
          <p:cNvPicPr>
            <a:picLocks noChangeAspect="1"/>
          </p:cNvPicPr>
          <p:nvPr/>
        </p:nvPicPr>
        <p:blipFill>
          <a:blip r:embed="rId3"/>
          <a:stretch>
            <a:fillRect/>
          </a:stretch>
        </p:blipFill>
        <p:spPr>
          <a:xfrm>
            <a:off x="5184162" y="882869"/>
            <a:ext cx="6866608" cy="4990796"/>
          </a:xfrm>
          <a:prstGeom prst="rect">
            <a:avLst/>
          </a:prstGeom>
        </p:spPr>
      </p:pic>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E6E5F98E-EB20-B1C9-CA75-CD42076E9462}"/>
              </a:ext>
            </a:extLst>
          </p:cNvPr>
          <p:cNvCxnSpPr>
            <a:cxnSpLocks/>
          </p:cNvCxnSpPr>
          <p:nvPr/>
        </p:nvCxnSpPr>
        <p:spPr>
          <a:xfrm>
            <a:off x="8434552" y="882869"/>
            <a:ext cx="425594" cy="898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C54657-F848-071B-F1E0-D908AE79BB7A}"/>
              </a:ext>
            </a:extLst>
          </p:cNvPr>
          <p:cNvCxnSpPr>
            <a:cxnSpLocks/>
          </p:cNvCxnSpPr>
          <p:nvPr/>
        </p:nvCxnSpPr>
        <p:spPr>
          <a:xfrm flipH="1">
            <a:off x="9926946" y="1119961"/>
            <a:ext cx="315715" cy="6615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431F56-861A-7F16-FD6E-B361561A76BA}"/>
              </a:ext>
            </a:extLst>
          </p:cNvPr>
          <p:cNvSpPr txBox="1"/>
          <p:nvPr/>
        </p:nvSpPr>
        <p:spPr>
          <a:xfrm>
            <a:off x="6994635" y="220773"/>
            <a:ext cx="1865511" cy="646331"/>
          </a:xfrm>
          <a:prstGeom prst="rect">
            <a:avLst/>
          </a:prstGeom>
          <a:noFill/>
        </p:spPr>
        <p:txBody>
          <a:bodyPr wrap="square">
            <a:spAutoFit/>
          </a:bodyPr>
          <a:lstStyle/>
          <a:p>
            <a:r>
              <a:rPr lang="en-US" dirty="0"/>
              <a:t>male juveniles with nematodes</a:t>
            </a:r>
            <a:endParaRPr lang="en-US" dirty="0">
              <a:solidFill>
                <a:schemeClr val="accent5">
                  <a:lumMod val="75000"/>
                </a:schemeClr>
              </a:solidFill>
            </a:endParaRPr>
          </a:p>
        </p:txBody>
      </p:sp>
      <p:sp>
        <p:nvSpPr>
          <p:cNvPr id="28" name="TextBox 27">
            <a:extLst>
              <a:ext uri="{FF2B5EF4-FFF2-40B4-BE49-F238E27FC236}">
                <a16:creationId xmlns:a16="http://schemas.microsoft.com/office/drawing/2014/main" id="{394C7188-E2B5-AE4A-9CEF-24024376A573}"/>
              </a:ext>
            </a:extLst>
          </p:cNvPr>
          <p:cNvSpPr txBox="1"/>
          <p:nvPr/>
        </p:nvSpPr>
        <p:spPr>
          <a:xfrm>
            <a:off x="9785904" y="122621"/>
            <a:ext cx="1865511" cy="923330"/>
          </a:xfrm>
          <a:prstGeom prst="rect">
            <a:avLst/>
          </a:prstGeom>
          <a:noFill/>
        </p:spPr>
        <p:txBody>
          <a:bodyPr wrap="square">
            <a:spAutoFit/>
          </a:bodyPr>
          <a:lstStyle/>
          <a:p>
            <a:r>
              <a:rPr lang="en-US" dirty="0"/>
              <a:t>male juveniles treated with </a:t>
            </a:r>
            <a:r>
              <a:rPr lang="en-US" dirty="0" err="1"/>
              <a:t>antihelminthic</a:t>
            </a:r>
            <a:endParaRPr lang="en-US" dirty="0">
              <a:solidFill>
                <a:schemeClr val="accent5">
                  <a:lumMod val="75000"/>
                </a:schemeClr>
              </a:solidFill>
            </a:endParaRPr>
          </a:p>
        </p:txBody>
      </p:sp>
      <p:pic>
        <p:nvPicPr>
          <p:cNvPr id="5" name="Picture 2">
            <a:extLst>
              <a:ext uri="{FF2B5EF4-FFF2-40B4-BE49-F238E27FC236}">
                <a16:creationId xmlns:a16="http://schemas.microsoft.com/office/drawing/2014/main" id="{2A26EFFE-56D5-F5F8-8388-7CFB7D566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8" y="1596383"/>
            <a:ext cx="4831830" cy="3665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12920DB-6CC2-9502-B098-094C7E04A6A8}"/>
              </a:ext>
            </a:extLst>
          </p:cNvPr>
          <p:cNvSpPr txBox="1">
            <a:spLocks/>
          </p:cNvSpPr>
          <p:nvPr/>
        </p:nvSpPr>
        <p:spPr>
          <a:xfrm>
            <a:off x="1354285" y="3979340"/>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7" name="Picture 4" descr="St Kilda Soay sheep study reaches 30th anniversary - BBC News">
            <a:extLst>
              <a:ext uri="{FF2B5EF4-FFF2-40B4-BE49-F238E27FC236}">
                <a16:creationId xmlns:a16="http://schemas.microsoft.com/office/drawing/2014/main" id="{31CD2F81-7450-9DBB-27E0-AF567BEAD1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00" t="18896" b="-1400"/>
          <a:stretch/>
        </p:blipFill>
        <p:spPr bwMode="auto">
          <a:xfrm>
            <a:off x="951700" y="4994063"/>
            <a:ext cx="3408164" cy="1795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23D5A1-CC55-F665-AC9E-2E192D8DFFF7}"/>
              </a:ext>
            </a:extLst>
          </p:cNvPr>
          <p:cNvSpPr txBox="1"/>
          <p:nvPr/>
        </p:nvSpPr>
        <p:spPr>
          <a:xfrm>
            <a:off x="342900" y="243478"/>
            <a:ext cx="4654769" cy="1569660"/>
          </a:xfrm>
          <a:prstGeom prst="rect">
            <a:avLst/>
          </a:prstGeom>
          <a:noFill/>
        </p:spPr>
        <p:txBody>
          <a:bodyPr wrap="square">
            <a:spAutoFit/>
          </a:bodyPr>
          <a:lstStyle/>
          <a:p>
            <a:r>
              <a:rPr lang="en-US" sz="3200" dirty="0">
                <a:latin typeface="Calibri" panose="020F0502020204030204" pitchFamily="34" charset="0"/>
                <a:cs typeface="Calibri" panose="020F0502020204030204" pitchFamily="34" charset="0"/>
              </a:rPr>
              <a:t>We already know that parasites can play a role in regulating populations!</a:t>
            </a:r>
            <a:endParaRPr lang="en-US" sz="32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6415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2637817" y="5738039"/>
            <a:ext cx="9020783" cy="1446550"/>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pic>
        <p:nvPicPr>
          <p:cNvPr id="1026" name="Picture 2" descr="Picture T tunuis">
            <a:extLst>
              <a:ext uri="{FF2B5EF4-FFF2-40B4-BE49-F238E27FC236}">
                <a16:creationId xmlns:a16="http://schemas.microsoft.com/office/drawing/2014/main" id="{088E8F09-7894-B917-36D4-9CA8AB10B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859" y="1887172"/>
            <a:ext cx="4935560" cy="3241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Red grouse | The Wildlife Trusts">
            <a:extLst>
              <a:ext uri="{FF2B5EF4-FFF2-40B4-BE49-F238E27FC236}">
                <a16:creationId xmlns:a16="http://schemas.microsoft.com/office/drawing/2014/main" id="{18A2FD75-FED3-88BC-B632-70B9A1D82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679" y="1887172"/>
            <a:ext cx="4935560" cy="328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28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EB2D-1337-8388-1B2E-F46DE8EF5A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D91A11C-3CD0-07CC-5C05-8CC5985F99BD}"/>
              </a:ext>
            </a:extLst>
          </p:cNvPr>
          <p:cNvSpPr>
            <a:spLocks noGrp="1"/>
          </p:cNvSpPr>
          <p:nvPr>
            <p:ph type="subTitle" idx="1"/>
          </p:nvPr>
        </p:nvSpPr>
        <p:spPr/>
        <p:txBody>
          <a:bodyPr/>
          <a:lstStyle/>
          <a:p>
            <a:endParaRPr lang="en-US"/>
          </a:p>
        </p:txBody>
      </p:sp>
      <p:pic>
        <p:nvPicPr>
          <p:cNvPr id="5" name="slide.url=https://www.polleverywhere.com/multiple_choice_polls/osKAQNV1jvXC5i2tDNfk3?display_state=instructions&amp;activity_state=opened&amp;state=opened&amp;flow=Instructor&amp;onscreen=persist">
            <a:extLst>
              <a:ext uri="{FF2B5EF4-FFF2-40B4-BE49-F238E27FC236}">
                <a16:creationId xmlns:a16="http://schemas.microsoft.com/office/drawing/2014/main" id="{64D68D26-836F-6245-7250-B6708FF8BA53}"/>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50647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population size of one of the two species is at equilibrium</a:t>
            </a:r>
            <a:r>
              <a:rPr lang="en-US" dirty="0"/>
              <a:t> (i.e. not changing).</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D7340DA3-86C4-8123-9F20-353025DA5CD1}"/>
              </a:ext>
            </a:extLst>
          </p:cNvPr>
          <p:cNvSpPr/>
          <p:nvPr/>
        </p:nvSpPr>
        <p:spPr>
          <a:xfrm>
            <a:off x="304800" y="2895600"/>
            <a:ext cx="11582400" cy="396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53288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B1D5-E525-19BD-4613-13C1A91CA18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5C013E-092F-AEF5-5F49-C43B65CAF0D9}"/>
              </a:ext>
            </a:extLst>
          </p:cNvPr>
          <p:cNvSpPr>
            <a:spLocks noGrp="1"/>
          </p:cNvSpPr>
          <p:nvPr>
            <p:ph type="subTitle" idx="1"/>
          </p:nvPr>
        </p:nvSpPr>
        <p:spPr/>
        <p:txBody>
          <a:bodyPr/>
          <a:lstStyle/>
          <a:p>
            <a:endParaRPr lang="en-US"/>
          </a:p>
        </p:txBody>
      </p:sp>
      <p:pic>
        <p:nvPicPr>
          <p:cNvPr id="5" name="slide.url=https://www.polleverywhere.com/multiple_choice_polls/osKAQNV1jvXC5i2tDNfk3?display_state=chart&amp;activity_state=closed&amp;state=closed&amp;flow=Instructor&amp;onscreen=persist">
            <a:extLst>
              <a:ext uri="{FF2B5EF4-FFF2-40B4-BE49-F238E27FC236}">
                <a16:creationId xmlns:a16="http://schemas.microsoft.com/office/drawing/2014/main" id="{47AB7468-A203-BA74-D491-FB7EDF72DD5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583196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1908-BB22-7C3A-810A-51ED23AD131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50E9D3B-B580-9D11-20CF-6D11120A0385}"/>
              </a:ext>
            </a:extLst>
          </p:cNvPr>
          <p:cNvSpPr>
            <a:spLocks noGrp="1"/>
          </p:cNvSpPr>
          <p:nvPr>
            <p:ph type="subTitle" idx="1"/>
          </p:nvPr>
        </p:nvSpPr>
        <p:spPr/>
        <p:txBody>
          <a:bodyPr/>
          <a:lstStyle/>
          <a:p>
            <a:endParaRPr lang="en-US"/>
          </a:p>
        </p:txBody>
      </p:sp>
      <p:pic>
        <p:nvPicPr>
          <p:cNvPr id="5" name="slide.url=https://www.polleverywhere.com/multiple_choice_polls/osKAQNV1jvXC5i2tDNfk3?display_state=chart&amp;activity_state=closed&amp;display=correctness&amp;state=closed&amp;flow=Instructor&amp;onscreen=persist">
            <a:extLst>
              <a:ext uri="{FF2B5EF4-FFF2-40B4-BE49-F238E27FC236}">
                <a16:creationId xmlns:a16="http://schemas.microsoft.com/office/drawing/2014/main" id="{821CE461-77C9-D42A-97B7-A4C32478A8D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071112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019813" y="6012691"/>
            <a:ext cx="9020783" cy="769441"/>
          </a:xfrm>
          <a:prstGeom prst="rect">
            <a:avLst/>
          </a:prstGeom>
          <a:noFill/>
        </p:spPr>
        <p:txBody>
          <a:bodyPr wrap="square" rtlCol="0">
            <a:spAutoFit/>
          </a:bodyPr>
          <a:lstStyle/>
          <a:p>
            <a:pPr algn="r"/>
            <a:r>
              <a:rPr lang="en-US" sz="2200" dirty="0">
                <a:cs typeface="Franklin Gothic Medium"/>
              </a:rPr>
              <a:t>Hudson 1986. </a:t>
            </a:r>
            <a:r>
              <a:rPr lang="en-US" sz="2200" i="1" dirty="0">
                <a:cs typeface="Franklin Gothic Medium"/>
              </a:rPr>
              <a:t>J Animal Ecology.</a:t>
            </a:r>
          </a:p>
          <a:p>
            <a:pPr algn="r"/>
            <a:r>
              <a:rPr lang="en-US" sz="2200" dirty="0">
                <a:cs typeface="Franklin Gothic Medium"/>
              </a:rPr>
              <a:t>Hudson et al 1992. </a:t>
            </a:r>
            <a:r>
              <a:rPr lang="en-US" sz="2200" i="1" dirty="0">
                <a:cs typeface="Franklin Gothic Medium"/>
              </a:rPr>
              <a:t>J Animal Ecology.</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Early work in red grouse experimentally demonstrated the power of parasites to regulate populations.</a:t>
            </a:r>
            <a:endParaRPr lang="en-US" sz="3200" dirty="0">
              <a:effectLst/>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B70EB0FC-E16A-2DCF-06DC-7EC806F9333D}"/>
              </a:ext>
            </a:extLst>
          </p:cNvPr>
          <p:cNvGrpSpPr/>
          <p:nvPr/>
        </p:nvGrpSpPr>
        <p:grpSpPr>
          <a:xfrm>
            <a:off x="431800" y="1333055"/>
            <a:ext cx="3975100" cy="3162300"/>
            <a:chOff x="7681608" y="1948217"/>
            <a:chExt cx="3975100" cy="3162300"/>
          </a:xfrm>
        </p:grpSpPr>
        <p:pic>
          <p:nvPicPr>
            <p:cNvPr id="4" name="Picture 3" descr="A picture containing text&#10;&#10;Description automatically generated">
              <a:extLst>
                <a:ext uri="{FF2B5EF4-FFF2-40B4-BE49-F238E27FC236}">
                  <a16:creationId xmlns:a16="http://schemas.microsoft.com/office/drawing/2014/main" id="{B2177046-3F88-4F56-DEA4-83916F962EDF}"/>
                </a:ext>
              </a:extLst>
            </p:cNvPr>
            <p:cNvPicPr>
              <a:picLocks noChangeAspect="1"/>
            </p:cNvPicPr>
            <p:nvPr/>
          </p:nvPicPr>
          <p:blipFill>
            <a:blip r:embed="rId3"/>
            <a:stretch>
              <a:fillRect/>
            </a:stretch>
          </p:blipFill>
          <p:spPr>
            <a:xfrm>
              <a:off x="7681608" y="2310167"/>
              <a:ext cx="431800" cy="2438400"/>
            </a:xfrm>
            <a:prstGeom prst="rect">
              <a:avLst/>
            </a:prstGeom>
          </p:spPr>
        </p:pic>
        <p:pic>
          <p:nvPicPr>
            <p:cNvPr id="11" name="Picture 10" descr="Chart, scatter chart&#10;&#10;Description automatically generated">
              <a:extLst>
                <a:ext uri="{FF2B5EF4-FFF2-40B4-BE49-F238E27FC236}">
                  <a16:creationId xmlns:a16="http://schemas.microsoft.com/office/drawing/2014/main" id="{8A6A0455-7DBA-06D7-56D1-11B18D0BC04A}"/>
                </a:ext>
              </a:extLst>
            </p:cNvPr>
            <p:cNvPicPr>
              <a:picLocks noChangeAspect="1"/>
            </p:cNvPicPr>
            <p:nvPr/>
          </p:nvPicPr>
          <p:blipFill rotWithShape="1">
            <a:blip r:embed="rId4"/>
            <a:srcRect l="8908"/>
            <a:stretch/>
          </p:blipFill>
          <p:spPr>
            <a:xfrm>
              <a:off x="8001000" y="1948217"/>
              <a:ext cx="3655708" cy="3162300"/>
            </a:xfrm>
            <a:prstGeom prst="rect">
              <a:avLst/>
            </a:prstGeom>
          </p:spPr>
        </p:pic>
      </p:grpSp>
      <p:grpSp>
        <p:nvGrpSpPr>
          <p:cNvPr id="19" name="Group 18">
            <a:extLst>
              <a:ext uri="{FF2B5EF4-FFF2-40B4-BE49-F238E27FC236}">
                <a16:creationId xmlns:a16="http://schemas.microsoft.com/office/drawing/2014/main" id="{54E4BD95-C295-02B0-295F-73B61FEADF4F}"/>
              </a:ext>
            </a:extLst>
          </p:cNvPr>
          <p:cNvGrpSpPr/>
          <p:nvPr/>
        </p:nvGrpSpPr>
        <p:grpSpPr>
          <a:xfrm>
            <a:off x="51746" y="3458894"/>
            <a:ext cx="6768154" cy="3399106"/>
            <a:chOff x="51746" y="3458894"/>
            <a:chExt cx="6768154" cy="3399106"/>
          </a:xfrm>
        </p:grpSpPr>
        <p:pic>
          <p:nvPicPr>
            <p:cNvPr id="16" name="Picture 15" descr="Text&#10;&#10;Description automatically generated">
              <a:extLst>
                <a:ext uri="{FF2B5EF4-FFF2-40B4-BE49-F238E27FC236}">
                  <a16:creationId xmlns:a16="http://schemas.microsoft.com/office/drawing/2014/main" id="{2AF2CD5E-1D5F-D9A8-B9C1-8C5789DAD815}"/>
                </a:ext>
              </a:extLst>
            </p:cNvPr>
            <p:cNvPicPr>
              <a:picLocks noChangeAspect="1"/>
            </p:cNvPicPr>
            <p:nvPr/>
          </p:nvPicPr>
          <p:blipFill>
            <a:blip r:embed="rId5"/>
            <a:stretch>
              <a:fillRect/>
            </a:stretch>
          </p:blipFill>
          <p:spPr>
            <a:xfrm>
              <a:off x="431800" y="4702989"/>
              <a:ext cx="6388100" cy="2070100"/>
            </a:xfrm>
            <a:prstGeom prst="rect">
              <a:avLst/>
            </a:prstGeom>
          </p:spPr>
        </p:pic>
        <p:pic>
          <p:nvPicPr>
            <p:cNvPr id="18" name="Picture 17" descr="A picture containing letter&#10;&#10;Description automatically generated">
              <a:extLst>
                <a:ext uri="{FF2B5EF4-FFF2-40B4-BE49-F238E27FC236}">
                  <a16:creationId xmlns:a16="http://schemas.microsoft.com/office/drawing/2014/main" id="{EDF7B5AA-DE45-EF27-082A-A8C33BED2A88}"/>
                </a:ext>
              </a:extLst>
            </p:cNvPr>
            <p:cNvPicPr>
              <a:picLocks noChangeAspect="1"/>
            </p:cNvPicPr>
            <p:nvPr/>
          </p:nvPicPr>
          <p:blipFill>
            <a:blip r:embed="rId6"/>
            <a:stretch>
              <a:fillRect/>
            </a:stretch>
          </p:blipFill>
          <p:spPr>
            <a:xfrm>
              <a:off x="51746" y="3458894"/>
              <a:ext cx="535292" cy="3399106"/>
            </a:xfrm>
            <a:prstGeom prst="rect">
              <a:avLst/>
            </a:prstGeom>
          </p:spPr>
        </p:pic>
      </p:grpSp>
      <p:sp>
        <p:nvSpPr>
          <p:cNvPr id="20" name="Title 1">
            <a:extLst>
              <a:ext uri="{FF2B5EF4-FFF2-40B4-BE49-F238E27FC236}">
                <a16:creationId xmlns:a16="http://schemas.microsoft.com/office/drawing/2014/main" id="{FC3085E2-1EB9-0070-C307-421160A5BEA6}"/>
              </a:ext>
            </a:extLst>
          </p:cNvPr>
          <p:cNvSpPr txBox="1">
            <a:spLocks/>
          </p:cNvSpPr>
          <p:nvPr/>
        </p:nvSpPr>
        <p:spPr>
          <a:xfrm>
            <a:off x="7458888" y="3075267"/>
            <a:ext cx="4301312" cy="13440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Higher burden of the intestinal strongyle worm, </a:t>
            </a:r>
            <a:r>
              <a:rPr lang="en-US" sz="2900" i="1" dirty="0" err="1">
                <a:latin typeface="+mn-lt"/>
              </a:rPr>
              <a:t>Trichostrongylus</a:t>
            </a:r>
            <a:r>
              <a:rPr lang="en-US" sz="2900" i="1" dirty="0">
                <a:latin typeface="+mn-lt"/>
              </a:rPr>
              <a:t> tenuis, </a:t>
            </a:r>
            <a:r>
              <a:rPr lang="en-US" sz="2900" dirty="0">
                <a:latin typeface="+mn-lt"/>
              </a:rPr>
              <a:t>both reduces breeding success and increases mortality in red grouse. </a:t>
            </a:r>
          </a:p>
          <a:p>
            <a:pPr algn="ctr"/>
            <a:endParaRPr lang="en-US" sz="2900" dirty="0">
              <a:latin typeface="+mn-lt"/>
            </a:endParaRPr>
          </a:p>
        </p:txBody>
      </p:sp>
      <p:sp>
        <p:nvSpPr>
          <p:cNvPr id="22" name="Left Brace 21">
            <a:extLst>
              <a:ext uri="{FF2B5EF4-FFF2-40B4-BE49-F238E27FC236}">
                <a16:creationId xmlns:a16="http://schemas.microsoft.com/office/drawing/2014/main" id="{798C5C5B-7A47-FF7C-D1AE-1FA2A7FF0AFA}"/>
              </a:ext>
            </a:extLst>
          </p:cNvPr>
          <p:cNvSpPr/>
          <p:nvPr/>
        </p:nvSpPr>
        <p:spPr>
          <a:xfrm rot="10800000">
            <a:off x="6883874" y="1850158"/>
            <a:ext cx="646331" cy="4380465"/>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6819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53168" y="6399078"/>
            <a:ext cx="9020783" cy="430887"/>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87038" y="243478"/>
            <a:ext cx="10512762"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Worms were hypothesized to be responsible for the observed population cycles in ‘bag data’ from northern England.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2226294" y="1633420"/>
            <a:ext cx="7327889" cy="4115643"/>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b="68521"/>
            <a:stretch/>
          </p:blipFill>
          <p:spPr>
            <a:xfrm>
              <a:off x="6631920" y="1364018"/>
              <a:ext cx="4064000"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sp>
        <p:nvSpPr>
          <p:cNvPr id="9" name="Rectangle 8">
            <a:extLst>
              <a:ext uri="{FF2B5EF4-FFF2-40B4-BE49-F238E27FC236}">
                <a16:creationId xmlns:a16="http://schemas.microsoft.com/office/drawing/2014/main" id="{35ABC708-0BDB-353F-5EC2-A9D294541B2D}"/>
              </a:ext>
            </a:extLst>
          </p:cNvPr>
          <p:cNvSpPr/>
          <p:nvPr/>
        </p:nvSpPr>
        <p:spPr>
          <a:xfrm>
            <a:off x="3685562" y="1869698"/>
            <a:ext cx="711594" cy="593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2498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711FFF-3A73-A65F-D476-6476045FEC5C}"/>
              </a:ext>
            </a:extLst>
          </p:cNvPr>
          <p:cNvSpPr txBox="1"/>
          <p:nvPr/>
        </p:nvSpPr>
        <p:spPr>
          <a:xfrm>
            <a:off x="3171217" y="6423943"/>
            <a:ext cx="9020783" cy="769441"/>
          </a:xfrm>
          <a:prstGeom prst="rect">
            <a:avLst/>
          </a:prstGeom>
          <a:noFill/>
        </p:spPr>
        <p:txBody>
          <a:bodyPr wrap="square" rtlCol="0">
            <a:spAutoFit/>
          </a:bodyPr>
          <a:lstStyle/>
          <a:p>
            <a:pPr algn="r"/>
            <a:r>
              <a:rPr lang="en-US" sz="2200" dirty="0">
                <a:cs typeface="Franklin Gothic Medium"/>
              </a:rPr>
              <a:t>Hudson et al 1998. </a:t>
            </a:r>
            <a:r>
              <a:rPr lang="en-US" sz="2200" i="1" dirty="0">
                <a:cs typeface="Franklin Gothic Medium"/>
              </a:rPr>
              <a:t>Science.</a:t>
            </a:r>
            <a:endParaRPr lang="en-US" sz="2200" dirty="0">
              <a:latin typeface="+mj-lt"/>
              <a:cs typeface="Franklin Gothic Medium"/>
            </a:endParaRPr>
          </a:p>
          <a:p>
            <a:pPr algn="r"/>
            <a:endParaRPr lang="en-US" sz="2200" dirty="0">
              <a:latin typeface="+mj-lt"/>
              <a:cs typeface="Franklin Gothic Medium"/>
            </a:endParaRPr>
          </a:p>
        </p:txBody>
      </p:sp>
      <p:sp>
        <p:nvSpPr>
          <p:cNvPr id="12" name="Rectangle 11">
            <a:extLst>
              <a:ext uri="{FF2B5EF4-FFF2-40B4-BE49-F238E27FC236}">
                <a16:creationId xmlns:a16="http://schemas.microsoft.com/office/drawing/2014/main" id="{E328B183-1BB0-C886-33A0-5C4C2040CACA}"/>
              </a:ext>
            </a:extLst>
          </p:cNvPr>
          <p:cNvSpPr/>
          <p:nvPr/>
        </p:nvSpPr>
        <p:spPr>
          <a:xfrm>
            <a:off x="5184162" y="1119961"/>
            <a:ext cx="350520" cy="426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B23D5A1-CC55-F665-AC9E-2E192D8DFFF7}"/>
              </a:ext>
            </a:extLst>
          </p:cNvPr>
          <p:cNvSpPr txBox="1"/>
          <p:nvPr/>
        </p:nvSpPr>
        <p:spPr>
          <a:xfrm>
            <a:off x="5038531" y="680107"/>
            <a:ext cx="6061268" cy="1077218"/>
          </a:xfrm>
          <a:prstGeom prst="rect">
            <a:avLst/>
          </a:prstGeom>
          <a:noFill/>
        </p:spPr>
        <p:txBody>
          <a:bodyPr wrap="square">
            <a:spAutoFit/>
          </a:bodyPr>
          <a:lstStyle/>
          <a:p>
            <a:pPr algn="ctr"/>
            <a:r>
              <a:rPr lang="en-US" sz="3200" dirty="0">
                <a:latin typeface="Calibri" panose="020F0502020204030204" pitchFamily="34" charset="0"/>
                <a:cs typeface="Calibri" panose="020F0502020204030204" pitchFamily="34" charset="0"/>
              </a:rPr>
              <a:t>Deworming eliminated population cycles to prove this effect! </a:t>
            </a:r>
            <a:endParaRPr lang="en-US" sz="3200" dirty="0">
              <a:effectLst/>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52B6B823-B481-BA70-C420-5B4D36316EE0}"/>
              </a:ext>
            </a:extLst>
          </p:cNvPr>
          <p:cNvGrpSpPr/>
          <p:nvPr/>
        </p:nvGrpSpPr>
        <p:grpSpPr>
          <a:xfrm>
            <a:off x="76232" y="0"/>
            <a:ext cx="4506881" cy="2426186"/>
            <a:chOff x="6631920" y="1364018"/>
            <a:chExt cx="4064000" cy="2376079"/>
          </a:xfrm>
        </p:grpSpPr>
        <p:pic>
          <p:nvPicPr>
            <p:cNvPr id="5" name="Picture 4" descr="Engineering drawing&#10;&#10;Description automatically generated with medium confidence">
              <a:extLst>
                <a:ext uri="{FF2B5EF4-FFF2-40B4-BE49-F238E27FC236}">
                  <a16:creationId xmlns:a16="http://schemas.microsoft.com/office/drawing/2014/main" id="{44A7C7C4-FD64-C2BB-F745-2F5FA5DF247D}"/>
                </a:ext>
              </a:extLst>
            </p:cNvPr>
            <p:cNvPicPr>
              <a:picLocks noChangeAspect="1"/>
            </p:cNvPicPr>
            <p:nvPr/>
          </p:nvPicPr>
          <p:blipFill rotWithShape="1">
            <a:blip r:embed="rId3"/>
            <a:srcRect r="5728" b="68521"/>
            <a:stretch/>
          </p:blipFill>
          <p:spPr>
            <a:xfrm>
              <a:off x="6631920" y="1364018"/>
              <a:ext cx="3831189" cy="2094876"/>
            </a:xfrm>
            <a:prstGeom prst="rect">
              <a:avLst/>
            </a:prstGeom>
          </p:spPr>
        </p:pic>
        <p:pic>
          <p:nvPicPr>
            <p:cNvPr id="6" name="Picture 5" descr="Engineering drawing&#10;&#10;Description automatically generated with medium confidence">
              <a:extLst>
                <a:ext uri="{FF2B5EF4-FFF2-40B4-BE49-F238E27FC236}">
                  <a16:creationId xmlns:a16="http://schemas.microsoft.com/office/drawing/2014/main" id="{39644BC6-8CC4-8CE6-671D-D7C7EC74C8D1}"/>
                </a:ext>
              </a:extLst>
            </p:cNvPr>
            <p:cNvPicPr>
              <a:picLocks noChangeAspect="1"/>
            </p:cNvPicPr>
            <p:nvPr/>
          </p:nvPicPr>
          <p:blipFill rotWithShape="1">
            <a:blip r:embed="rId3"/>
            <a:srcRect l="-984" t="41985" r="91273" b="36534"/>
            <a:stretch/>
          </p:blipFill>
          <p:spPr>
            <a:xfrm>
              <a:off x="6670020" y="1842797"/>
              <a:ext cx="394646" cy="1429535"/>
            </a:xfrm>
            <a:prstGeom prst="rect">
              <a:avLst/>
            </a:prstGeom>
          </p:spPr>
        </p:pic>
        <p:pic>
          <p:nvPicPr>
            <p:cNvPr id="7" name="Picture 6" descr="Engineering drawing&#10;&#10;Description automatically generated with medium confidence">
              <a:extLst>
                <a:ext uri="{FF2B5EF4-FFF2-40B4-BE49-F238E27FC236}">
                  <a16:creationId xmlns:a16="http://schemas.microsoft.com/office/drawing/2014/main" id="{70ACA248-71C9-C6FC-596B-1D3AF805C51F}"/>
                </a:ext>
              </a:extLst>
            </p:cNvPr>
            <p:cNvPicPr>
              <a:picLocks noChangeAspect="1"/>
            </p:cNvPicPr>
            <p:nvPr/>
          </p:nvPicPr>
          <p:blipFill rotWithShape="1">
            <a:blip r:embed="rId3"/>
            <a:srcRect t="95887" b="-113"/>
            <a:stretch/>
          </p:blipFill>
          <p:spPr>
            <a:xfrm>
              <a:off x="6631920" y="3458894"/>
              <a:ext cx="4064000" cy="281203"/>
            </a:xfrm>
            <a:prstGeom prst="rect">
              <a:avLst/>
            </a:prstGeom>
          </p:spPr>
        </p:pic>
      </p:grpSp>
      <p:grpSp>
        <p:nvGrpSpPr>
          <p:cNvPr id="4" name="Group 3">
            <a:extLst>
              <a:ext uri="{FF2B5EF4-FFF2-40B4-BE49-F238E27FC236}">
                <a16:creationId xmlns:a16="http://schemas.microsoft.com/office/drawing/2014/main" id="{AE44D64A-52EE-9CDC-E902-B5113B3718E7}"/>
              </a:ext>
            </a:extLst>
          </p:cNvPr>
          <p:cNvGrpSpPr/>
          <p:nvPr/>
        </p:nvGrpSpPr>
        <p:grpSpPr>
          <a:xfrm>
            <a:off x="337310" y="2535985"/>
            <a:ext cx="6061267" cy="3924997"/>
            <a:chOff x="7553967" y="739636"/>
            <a:chExt cx="4064000" cy="2378270"/>
          </a:xfrm>
        </p:grpSpPr>
        <p:pic>
          <p:nvPicPr>
            <p:cNvPr id="11" name="Picture 10" descr="Engineering drawing&#10;&#10;Description automatically generated with medium confidence">
              <a:extLst>
                <a:ext uri="{FF2B5EF4-FFF2-40B4-BE49-F238E27FC236}">
                  <a16:creationId xmlns:a16="http://schemas.microsoft.com/office/drawing/2014/main" id="{E25DF0D3-5FD5-26DE-D6A8-F29964110DE4}"/>
                </a:ext>
              </a:extLst>
            </p:cNvPr>
            <p:cNvPicPr>
              <a:picLocks noChangeAspect="1"/>
            </p:cNvPicPr>
            <p:nvPr/>
          </p:nvPicPr>
          <p:blipFill rotWithShape="1">
            <a:blip r:embed="rId3"/>
            <a:srcRect l="6130" t="31695" b="36826"/>
            <a:stretch/>
          </p:blipFill>
          <p:spPr>
            <a:xfrm>
              <a:off x="7755056" y="739636"/>
              <a:ext cx="3814895" cy="2094876"/>
            </a:xfrm>
            <a:prstGeom prst="rect">
              <a:avLst/>
            </a:prstGeom>
          </p:spPr>
        </p:pic>
        <p:pic>
          <p:nvPicPr>
            <p:cNvPr id="14" name="Picture 13" descr="Engineering drawing&#10;&#10;Description automatically generated with medium confidence">
              <a:extLst>
                <a:ext uri="{FF2B5EF4-FFF2-40B4-BE49-F238E27FC236}">
                  <a16:creationId xmlns:a16="http://schemas.microsoft.com/office/drawing/2014/main" id="{37F4CBA3-A442-D2D4-4B3E-ADAF16A09EC9}"/>
                </a:ext>
              </a:extLst>
            </p:cNvPr>
            <p:cNvPicPr>
              <a:picLocks noChangeAspect="1"/>
            </p:cNvPicPr>
            <p:nvPr/>
          </p:nvPicPr>
          <p:blipFill rotWithShape="1">
            <a:blip r:embed="rId3"/>
            <a:srcRect t="95887" b="-113"/>
            <a:stretch/>
          </p:blipFill>
          <p:spPr>
            <a:xfrm>
              <a:off x="7553967" y="2836703"/>
              <a:ext cx="4064000" cy="281203"/>
            </a:xfrm>
            <a:prstGeom prst="rect">
              <a:avLst/>
            </a:prstGeom>
          </p:spPr>
        </p:pic>
      </p:grpSp>
      <p:pic>
        <p:nvPicPr>
          <p:cNvPr id="16" name="Picture 15" descr="Engineering drawing&#10;&#10;Description automatically generated with medium confidence">
            <a:extLst>
              <a:ext uri="{FF2B5EF4-FFF2-40B4-BE49-F238E27FC236}">
                <a16:creationId xmlns:a16="http://schemas.microsoft.com/office/drawing/2014/main" id="{6FC16BCA-E08A-84F1-94E8-02EED9803C8D}"/>
              </a:ext>
            </a:extLst>
          </p:cNvPr>
          <p:cNvPicPr>
            <a:picLocks noChangeAspect="1"/>
          </p:cNvPicPr>
          <p:nvPr/>
        </p:nvPicPr>
        <p:blipFill rotWithShape="1">
          <a:blip r:embed="rId3"/>
          <a:srcRect l="6130" t="63208" b="-852"/>
          <a:stretch/>
        </p:blipFill>
        <p:spPr>
          <a:xfrm>
            <a:off x="6326963" y="2698633"/>
            <a:ext cx="5509595" cy="3762349"/>
          </a:xfrm>
          <a:prstGeom prst="rect">
            <a:avLst/>
          </a:prstGeom>
        </p:spPr>
      </p:pic>
      <p:pic>
        <p:nvPicPr>
          <p:cNvPr id="18" name="Picture 17" descr="Engineering drawing&#10;&#10;Description automatically generated with medium confidence">
            <a:extLst>
              <a:ext uri="{FF2B5EF4-FFF2-40B4-BE49-F238E27FC236}">
                <a16:creationId xmlns:a16="http://schemas.microsoft.com/office/drawing/2014/main" id="{E51D4F9B-55AA-3BE4-8577-9C9D4A072461}"/>
              </a:ext>
            </a:extLst>
          </p:cNvPr>
          <p:cNvPicPr>
            <a:picLocks noChangeAspect="1"/>
          </p:cNvPicPr>
          <p:nvPr/>
        </p:nvPicPr>
        <p:blipFill rotWithShape="1">
          <a:blip r:embed="rId3"/>
          <a:srcRect l="-984" t="41985" r="91273" b="36534"/>
          <a:stretch/>
        </p:blipFill>
        <p:spPr>
          <a:xfrm>
            <a:off x="298363" y="3548265"/>
            <a:ext cx="522731" cy="1743437"/>
          </a:xfrm>
          <a:prstGeom prst="rect">
            <a:avLst/>
          </a:prstGeom>
        </p:spPr>
      </p:pic>
    </p:spTree>
    <p:extLst>
      <p:ext uri="{BB962C8B-B14F-4D97-AF65-F5344CB8AC3E}">
        <p14:creationId xmlns:p14="http://schemas.microsoft.com/office/powerpoint/2010/main" val="3513227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6" name="Content Placeholder 5">
            <a:extLst>
              <a:ext uri="{FF2B5EF4-FFF2-40B4-BE49-F238E27FC236}">
                <a16:creationId xmlns:a16="http://schemas.microsoft.com/office/drawing/2014/main" id="{16DDB633-CF3E-D3D4-B446-AAD318A91C8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88110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2511466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endParaRPr lang="en-US" sz="2600" dirty="0"/>
          </a:p>
          <a:p>
            <a:pPr>
              <a:buFontTx/>
              <a:buChar char="-"/>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spTree>
    <p:extLst>
      <p:ext uri="{BB962C8B-B14F-4D97-AF65-F5344CB8AC3E}">
        <p14:creationId xmlns:p14="http://schemas.microsoft.com/office/powerpoint/2010/main" val="21469672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 Popularized by Florence </a:t>
            </a:r>
            <a:r>
              <a:rPr lang="en-US" sz="2600" dirty="0" err="1"/>
              <a:t>Nightengale</a:t>
            </a:r>
            <a:endParaRPr lang="en-US" sz="2600" dirty="0"/>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Tree>
    <p:extLst>
      <p:ext uri="{BB962C8B-B14F-4D97-AF65-F5344CB8AC3E}">
        <p14:creationId xmlns:p14="http://schemas.microsoft.com/office/powerpoint/2010/main" val="3431419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RATE of change for one species population is not changing</a:t>
            </a:r>
            <a:r>
              <a:rPr lang="en-US" dirty="0"/>
              <a:t>.</a:t>
            </a:r>
          </a:p>
          <a:p>
            <a:r>
              <a:rPr lang="en-US" dirty="0"/>
              <a:t>The </a:t>
            </a:r>
            <a:r>
              <a:rPr lang="en-US" u="sng" dirty="0"/>
              <a:t>four equilibria</a:t>
            </a:r>
            <a:r>
              <a:rPr lang="en-US" dirty="0"/>
              <a:t> of the system give the conditions under which the population size of neither species is changing.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BA5E2132-FC82-0ADB-E9D6-0CAEB7A92B1D}"/>
              </a:ext>
            </a:extLst>
          </p:cNvPr>
          <p:cNvSpPr/>
          <p:nvPr/>
        </p:nvSpPr>
        <p:spPr>
          <a:xfrm>
            <a:off x="304800" y="4152900"/>
            <a:ext cx="11582400" cy="2705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740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Title 1">
            <a:extLst>
              <a:ext uri="{FF2B5EF4-FFF2-40B4-BE49-F238E27FC236}">
                <a16:creationId xmlns:a16="http://schemas.microsoft.com/office/drawing/2014/main" id="{E7BFC29A-AA6E-823B-145B-9072128A5145}"/>
              </a:ext>
            </a:extLst>
          </p:cNvPr>
          <p:cNvSpPr txBox="1">
            <a:spLocks/>
          </p:cNvSpPr>
          <p:nvPr/>
        </p:nvSpPr>
        <p:spPr>
          <a:xfrm>
            <a:off x="0" y="647846"/>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Calibri" panose="020F0502020204030204" pitchFamily="34" charset="0"/>
                <a:cs typeface="Calibri" panose="020F0502020204030204" pitchFamily="34" charset="0"/>
              </a:rPr>
              <a:t>But we have not always known they were responsible for disease!</a:t>
            </a:r>
          </a:p>
        </p:txBody>
      </p:sp>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t>Four Humors:</a:t>
            </a:r>
            <a:r>
              <a:rPr lang="en-US" sz="2600" b="1" dirty="0"/>
              <a:t> </a:t>
            </a:r>
            <a:r>
              <a:rPr lang="en-US" sz="2600" dirty="0"/>
              <a:t>Hippocrates (c. 400 BC) wrote that disease results from an imbalance of the four humors</a:t>
            </a:r>
          </a:p>
          <a:p>
            <a:pPr marL="971550" lvl="1" indent="-514350">
              <a:buAutoNum type="arabicPeriod"/>
            </a:pPr>
            <a:r>
              <a:rPr lang="en-US" sz="2600" b="1" u="sng" dirty="0"/>
              <a:t>Miasmatic Theory:</a:t>
            </a:r>
            <a:r>
              <a:rPr lang="en-US" sz="2600" dirty="0"/>
              <a:t> Extension of Hippocrates that lasted through the 1800s – idea that disease was caused by bad air.</a:t>
            </a:r>
          </a:p>
          <a:p>
            <a:pPr lvl="2"/>
            <a:r>
              <a:rPr lang="en-US" sz="2200" dirty="0"/>
              <a:t>Popularized by Florence </a:t>
            </a:r>
            <a:r>
              <a:rPr lang="en-US" sz="2200" dirty="0" err="1"/>
              <a:t>Nightengale</a:t>
            </a:r>
            <a:endParaRPr lang="en-US" sz="2200" dirty="0"/>
          </a:p>
          <a:p>
            <a:pPr marL="971550" lvl="1" indent="-514350">
              <a:buAutoNum type="arabicPeriod"/>
            </a:pPr>
            <a:r>
              <a:rPr lang="en-US" sz="2600" b="1" u="sng" dirty="0"/>
              <a:t>Germ Theory of Disease:</a:t>
            </a:r>
            <a:r>
              <a:rPr lang="en-US" sz="2600" dirty="0"/>
              <a:t> Idea that disease results from germs</a:t>
            </a:r>
          </a:p>
          <a:p>
            <a:pPr lvl="2"/>
            <a:r>
              <a:rPr lang="en-US" sz="2200" dirty="0"/>
              <a:t>Leuwenhoek’s microscope (1675)</a:t>
            </a:r>
          </a:p>
          <a:p>
            <a:pPr lvl="2"/>
            <a:r>
              <a:rPr lang="en-US" sz="2200" dirty="0"/>
              <a:t>Koch’s postulates (1890)</a:t>
            </a:r>
          </a:p>
          <a:p>
            <a:pPr marL="971550" lvl="1" indent="-514350">
              <a:buAutoNum type="arabicPeriod"/>
            </a:pPr>
            <a:r>
              <a:rPr lang="en-US" sz="2600" b="1" u="sng" dirty="0"/>
              <a:t>Classic epidemiology</a:t>
            </a:r>
          </a:p>
          <a:p>
            <a:pPr lvl="2"/>
            <a:r>
              <a:rPr lang="en-US" sz="2200" dirty="0"/>
              <a:t>Risk factors for disease = John Snow (1854)</a:t>
            </a:r>
          </a:p>
          <a:p>
            <a:pPr marL="971550" lvl="1" indent="-514350">
              <a:buAutoNum type="arabicPeriod"/>
            </a:pPr>
            <a:endParaRPr lang="en-US" dirty="0"/>
          </a:p>
          <a:p>
            <a:pPr marL="514350" indent="-514350">
              <a:buFont typeface="+mj-lt"/>
              <a:buAutoNum type="arabicPeriod"/>
            </a:pPr>
            <a:endParaRPr lang="en-US" dirty="0"/>
          </a:p>
          <a:p>
            <a:pPr lvl="1">
              <a:buFontTx/>
              <a:buChar char="-"/>
            </a:pPr>
            <a:endParaRPr lang="en-US" dirty="0"/>
          </a:p>
          <a:p>
            <a:pPr lvl="1">
              <a:buFontTx/>
              <a:buChar char="-"/>
            </a:pPr>
            <a:endParaRPr lang="en-US" dirty="0"/>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Tree>
    <p:extLst>
      <p:ext uri="{BB962C8B-B14F-4D97-AF65-F5344CB8AC3E}">
        <p14:creationId xmlns:p14="http://schemas.microsoft.com/office/powerpoint/2010/main" val="7547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t>Plague of Justinian (541-549 AD)</a:t>
            </a:r>
          </a:p>
          <a:p>
            <a:pPr lvl="1"/>
            <a:r>
              <a:rPr lang="en-US" dirty="0"/>
              <a:t>First historically recorded pandemic of </a:t>
            </a:r>
            <a:r>
              <a:rPr lang="en-US" i="1" dirty="0"/>
              <a:t>Yersinia pestis</a:t>
            </a:r>
          </a:p>
          <a:p>
            <a:pPr lvl="1"/>
            <a:r>
              <a:rPr lang="en-US" dirty="0"/>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44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pPr lvl="1"/>
            <a:r>
              <a:rPr lang="en-US" dirty="0"/>
              <a:t>Most fatal pandemic in human history, resulting in deaths of 75-200 million people</a:t>
            </a:r>
            <a:endParaRPr lang="en-US" i="1" dirty="0"/>
          </a:p>
          <a:p>
            <a:pPr lvl="1"/>
            <a:r>
              <a:rPr lang="en-US" dirty="0"/>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3280110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t>Plague of Justinian (541-549 AD)</a:t>
            </a:r>
          </a:p>
          <a:p>
            <a:r>
              <a:rPr lang="en-US" dirty="0"/>
              <a:t>Black Death (1346-1353 AD)</a:t>
            </a:r>
          </a:p>
          <a:p>
            <a:r>
              <a:rPr lang="en-US" dirty="0"/>
              <a:t>Cocoliztli (1545-1548) </a:t>
            </a:r>
          </a:p>
          <a:p>
            <a:pPr lvl="1"/>
            <a:r>
              <a:rPr lang="en-US" dirty="0"/>
              <a:t>Pathogen still unknown! Maybe viral hemorrhagic fever, maybe bacterium</a:t>
            </a:r>
          </a:p>
          <a:p>
            <a:pPr lvl="1"/>
            <a:r>
              <a:rPr lang="en-US" dirty="0"/>
              <a:t>Killed 80% of the population of Mexico</a:t>
            </a:r>
            <a:endParaRPr lang="en-US" i="1" dirty="0"/>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590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pPr lvl="1"/>
            <a:r>
              <a:rPr lang="en-US" dirty="0"/>
              <a:t>17-100 million deaths worldwide. </a:t>
            </a:r>
          </a:p>
          <a:p>
            <a:pPr lvl="1"/>
            <a:r>
              <a:rPr lang="en-US" dirty="0"/>
              <a:t>1-5% of global population</a:t>
            </a:r>
          </a:p>
          <a:p>
            <a:pPr lvl="1"/>
            <a:r>
              <a:rPr lang="en-US" dirty="0"/>
              <a:t>2</a:t>
            </a:r>
            <a:r>
              <a:rPr lang="en-US" baseline="30000" dirty="0"/>
              <a:t>nd</a:t>
            </a:r>
            <a:r>
              <a:rPr lang="en-US" dirty="0"/>
              <a:t>-most devastating pandemic       in history (after Black Death)</a:t>
            </a:r>
            <a:endParaRPr lang="en-US" i="1" dirty="0"/>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23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pPr lvl="1"/>
            <a:r>
              <a:rPr lang="en-US" dirty="0"/>
              <a:t>&gt;40 million deaths and counting</a:t>
            </a:r>
          </a:p>
          <a:p>
            <a:pPr lvl="1"/>
            <a:r>
              <a:rPr lang="en-US" dirty="0"/>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886738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t>Plague of Justinian (541-549 AD)</a:t>
            </a:r>
          </a:p>
          <a:p>
            <a:r>
              <a:rPr lang="en-US" dirty="0"/>
              <a:t>Black Death (1346-1353 AD)</a:t>
            </a:r>
          </a:p>
          <a:p>
            <a:r>
              <a:rPr lang="en-US" dirty="0"/>
              <a:t>Cocoliztli (1545-1548) </a:t>
            </a:r>
          </a:p>
          <a:p>
            <a:r>
              <a:rPr lang="en-US" dirty="0"/>
              <a:t>Spanish Influenza (1918-1920)</a:t>
            </a:r>
          </a:p>
          <a:p>
            <a:r>
              <a:rPr lang="en-US" dirty="0"/>
              <a:t>HIV (~1960-now)</a:t>
            </a:r>
          </a:p>
          <a:p>
            <a:r>
              <a:rPr lang="en-US" dirty="0"/>
              <a:t>COVID-19 (2019-now)</a:t>
            </a:r>
          </a:p>
          <a:p>
            <a:pPr lvl="1"/>
            <a:r>
              <a:rPr lang="en-US" dirty="0"/>
              <a:t>~7-29 million deaths worldwide</a:t>
            </a:r>
          </a:p>
          <a:p>
            <a:pPr lvl="1"/>
            <a:r>
              <a:rPr lang="en-US" dirty="0"/>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74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094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t>The </a:t>
            </a:r>
            <a:r>
              <a:rPr lang="en-US" sz="2600" dirty="0" err="1"/>
              <a:t>HbS</a:t>
            </a:r>
            <a:r>
              <a:rPr lang="en-US" sz="2600" dirty="0"/>
              <a:t> allele confers resistance to malaria but also results in sickle cell anemia when homozygous.</a:t>
            </a:r>
          </a:p>
          <a:p>
            <a:r>
              <a:rPr lang="en-US" sz="2600" dirty="0"/>
              <a:t>Natural selection has favored this trait in malaria-endemic regions of the planet.</a:t>
            </a:r>
          </a:p>
          <a:p>
            <a:r>
              <a:rPr lang="en-US" sz="2600" dirty="0"/>
              <a:t>As of 2021, WHO estimates 247 million malaria cases worldwide and &gt;600,000 deaths, 95% in Africa.</a:t>
            </a:r>
          </a:p>
          <a:p>
            <a:r>
              <a:rPr lang="en-US" sz="2600" dirty="0"/>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cs typeface="Franklin Gothic Medium"/>
              </a:rPr>
              <a:t>Piel</a:t>
            </a:r>
            <a:r>
              <a:rPr lang="en-US" sz="2200" dirty="0">
                <a:cs typeface="Franklin Gothic Medium"/>
              </a:rPr>
              <a:t> et al 2010. </a:t>
            </a:r>
            <a:r>
              <a:rPr lang="en-US" sz="2200" i="1" dirty="0">
                <a:cs typeface="Franklin Gothic Medium"/>
              </a:rPr>
              <a:t>Nature Communications.</a:t>
            </a:r>
            <a:endParaRPr lang="en-US" sz="2200" dirty="0">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cs typeface="Franklin Gothic Medium"/>
              </a:rPr>
              <a:t>Sickle cell anemia</a:t>
            </a:r>
            <a:endParaRPr lang="en-US" sz="3500" b="1" dirty="0">
              <a:latin typeface="+mj-lt"/>
              <a:cs typeface="Franklin Gothic Medium"/>
            </a:endParaRPr>
          </a:p>
        </p:txBody>
      </p:sp>
    </p:spTree>
    <p:extLst>
      <p:ext uri="{BB962C8B-B14F-4D97-AF65-F5344CB8AC3E}">
        <p14:creationId xmlns:p14="http://schemas.microsoft.com/office/powerpoint/2010/main" val="4363713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609871" y="1224679"/>
            <a:ext cx="2436133" cy="4351338"/>
          </a:xfrm>
        </p:spPr>
        <p:txBody>
          <a:bodyPr/>
          <a:lstStyle/>
          <a:p>
            <a:r>
              <a:rPr lang="en-US" dirty="0"/>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noFill/>
        </p:spPr>
        <p:txBody>
          <a:bodyPr wrap="square" rtlCol="0">
            <a:spAutoFit/>
          </a:bodyPr>
          <a:lstStyle/>
          <a:p>
            <a:pPr algn="r"/>
            <a:r>
              <a:rPr lang="en-US" dirty="0">
                <a:cs typeface="Franklin Gothic Medium"/>
              </a:rPr>
              <a:t>Guerra et al. 2006. </a:t>
            </a:r>
            <a:r>
              <a:rPr lang="en-US" i="1" dirty="0">
                <a:cs typeface="Franklin Gothic Medium"/>
              </a:rPr>
              <a:t>Trends in Parasitology</a:t>
            </a:r>
          </a:p>
          <a:p>
            <a:pPr algn="r"/>
            <a:r>
              <a:rPr lang="en-US" dirty="0">
                <a:cs typeface="Franklin Gothic Medium"/>
              </a:rPr>
              <a:t>Howes et al 2011. </a:t>
            </a:r>
            <a:r>
              <a:rPr lang="en-US" i="1" dirty="0">
                <a:cs typeface="Franklin Gothic Medium"/>
              </a:rPr>
              <a:t>Nature Communications.</a:t>
            </a:r>
            <a:endParaRPr lang="en-US" dirty="0">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Distribution </a:t>
            </a:r>
            <a:r>
              <a:rPr lang="en-US" sz="2000" i="1" dirty="0"/>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cs typeface="Franklin Gothic Medium"/>
              </a:rPr>
              <a:t>Duffy antigen</a:t>
            </a:r>
            <a:endParaRPr lang="en-US" sz="3500" b="1" dirty="0">
              <a:latin typeface="+mj-lt"/>
              <a:cs typeface="Franklin Gothic Medium"/>
            </a:endParaRPr>
          </a:p>
        </p:txBody>
      </p:sp>
    </p:spTree>
    <p:extLst>
      <p:ext uri="{BB962C8B-B14F-4D97-AF65-F5344CB8AC3E}">
        <p14:creationId xmlns:p14="http://schemas.microsoft.com/office/powerpoint/2010/main" val="4186361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RATE of change for one species population is not changing</a:t>
            </a:r>
            <a:r>
              <a:rPr lang="en-US" dirty="0"/>
              <a:t>.</a:t>
            </a:r>
          </a:p>
          <a:p>
            <a:r>
              <a:rPr lang="en-US" dirty="0"/>
              <a:t>The </a:t>
            </a:r>
            <a:r>
              <a:rPr lang="en-US" u="sng" dirty="0"/>
              <a:t>four equilibria</a:t>
            </a:r>
            <a:r>
              <a:rPr lang="en-US" dirty="0"/>
              <a:t> of the system give the conditions under which the rate of change is 0 for both species populations.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
        <p:nvSpPr>
          <p:cNvPr id="4" name="Rectangle 3">
            <a:extLst>
              <a:ext uri="{FF2B5EF4-FFF2-40B4-BE49-F238E27FC236}">
                <a16:creationId xmlns:a16="http://schemas.microsoft.com/office/drawing/2014/main" id="{08C7CB01-3282-D543-DBF5-5001426F4842}"/>
              </a:ext>
            </a:extLst>
          </p:cNvPr>
          <p:cNvSpPr/>
          <p:nvPr/>
        </p:nvSpPr>
        <p:spPr>
          <a:xfrm>
            <a:off x="304800" y="5880706"/>
            <a:ext cx="11582400" cy="977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03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238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061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cross-sectional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a:t>
            </a:r>
            <a:r>
              <a:rPr lang="en-US" sz="3000" b="1" dirty="0">
                <a:solidFill>
                  <a:srgbClr val="C00000"/>
                </a:solidFill>
              </a:rPr>
              <a:t>dynamical (population) models</a:t>
            </a:r>
            <a:r>
              <a:rPr lang="en-US" sz="3000" dirty="0"/>
              <a:t> to time series 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641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874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634483" y="27761"/>
            <a:ext cx="10515600" cy="1325563"/>
          </a:xfrm>
        </p:spPr>
        <p:txBody>
          <a:bodyPr/>
          <a:lstStyle/>
          <a:p>
            <a:pPr algn="ctr"/>
            <a:r>
              <a:rPr lang="en-US" dirty="0"/>
              <a:t>Epidemiology vs.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t>Epidemiology = “the study of </a:t>
            </a:r>
            <a:r>
              <a:rPr lang="en-US" b="1" dirty="0">
                <a:solidFill>
                  <a:srgbClr val="C00000"/>
                </a:solidFill>
              </a:rPr>
              <a:t>what</a:t>
            </a:r>
            <a:r>
              <a:rPr lang="en-US" b="1" dirty="0"/>
              <a:t> </a:t>
            </a:r>
            <a:r>
              <a:rPr lang="en-US" dirty="0"/>
              <a:t>is on the people” </a:t>
            </a:r>
          </a:p>
          <a:p>
            <a:pPr lvl="1"/>
            <a:r>
              <a:rPr lang="en-US" dirty="0"/>
              <a:t>Coined by Spanish physician </a:t>
            </a:r>
            <a:r>
              <a:rPr lang="en-US" dirty="0" err="1"/>
              <a:t>Villalba</a:t>
            </a:r>
            <a:r>
              <a:rPr lang="en-US" dirty="0"/>
              <a:t> in 1802</a:t>
            </a:r>
          </a:p>
          <a:p>
            <a:r>
              <a:rPr lang="en-US" dirty="0"/>
              <a:t>Emphasis on the study and analysis of the </a:t>
            </a:r>
            <a:r>
              <a:rPr lang="en-US" b="1" dirty="0">
                <a:solidFill>
                  <a:srgbClr val="C00000"/>
                </a:solidFill>
              </a:rPr>
              <a:t>distribution and determinants </a:t>
            </a:r>
            <a:r>
              <a:rPr lang="en-US" dirty="0"/>
              <a:t>of health and disease (“risk factors”)</a:t>
            </a:r>
          </a:p>
          <a:p>
            <a:pPr lvl="1"/>
            <a:r>
              <a:rPr lang="en-US" dirty="0"/>
              <a:t>Including chronic diseases!</a:t>
            </a:r>
          </a:p>
          <a:p>
            <a:r>
              <a:rPr lang="en-US" dirty="0"/>
              <a:t>Often uses </a:t>
            </a:r>
            <a:r>
              <a:rPr lang="en-US" b="1" dirty="0">
                <a:solidFill>
                  <a:srgbClr val="C00000"/>
                </a:solidFill>
              </a:rPr>
              <a:t>cross-sectional</a:t>
            </a:r>
            <a:r>
              <a:rPr lang="en-US" dirty="0"/>
              <a:t> data to demonstrate associations of variables with outcome (disease)</a:t>
            </a:r>
          </a:p>
          <a:p>
            <a:r>
              <a:rPr lang="en-US" dirty="0"/>
              <a:t>More statistical (y=</a:t>
            </a:r>
            <a:r>
              <a:rPr lang="en-US" dirty="0" err="1"/>
              <a:t>mx+b</a:t>
            </a:r>
            <a:r>
              <a:rPr lang="en-US" dirty="0"/>
              <a:t>)</a:t>
            </a:r>
          </a:p>
          <a:p>
            <a:pPr lvl="1"/>
            <a:r>
              <a:rPr lang="en-US" b="1" dirty="0">
                <a:solidFill>
                  <a:srgbClr val="C00000"/>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t>Disease Ecology = the study of </a:t>
            </a:r>
            <a:r>
              <a:rPr lang="en-US" sz="3000" b="1" dirty="0">
                <a:solidFill>
                  <a:srgbClr val="C00000"/>
                </a:solidFill>
              </a:rPr>
              <a:t>how </a:t>
            </a:r>
            <a:r>
              <a:rPr lang="en-US" sz="3000" dirty="0"/>
              <a:t>a disease spreads</a:t>
            </a:r>
          </a:p>
          <a:p>
            <a:pPr lvl="1"/>
            <a:r>
              <a:rPr lang="en-US" dirty="0"/>
              <a:t>Emphasis on the </a:t>
            </a:r>
            <a:r>
              <a:rPr lang="en-US" b="1" dirty="0">
                <a:solidFill>
                  <a:srgbClr val="C00000"/>
                </a:solidFill>
              </a:rPr>
              <a:t>interactions</a:t>
            </a:r>
            <a:r>
              <a:rPr lang="en-US" dirty="0"/>
              <a:t> of organisms with each other and the environment…when interactions result in disease</a:t>
            </a:r>
          </a:p>
          <a:p>
            <a:r>
              <a:rPr lang="en-US" sz="3000" dirty="0"/>
              <a:t>Emphasis on understanding the </a:t>
            </a:r>
            <a:r>
              <a:rPr lang="en-US" sz="3000" b="1" dirty="0">
                <a:solidFill>
                  <a:srgbClr val="C00000"/>
                </a:solidFill>
              </a:rPr>
              <a:t>transmission dynamics</a:t>
            </a:r>
            <a:r>
              <a:rPr lang="en-US" sz="3000" dirty="0"/>
              <a:t> of infectious disease</a:t>
            </a:r>
          </a:p>
          <a:p>
            <a:r>
              <a:rPr lang="en-US" sz="3000" dirty="0"/>
              <a:t>Typically involves fitting dynamical (population) models to </a:t>
            </a:r>
            <a:r>
              <a:rPr lang="en-US" sz="3000" b="1" dirty="0">
                <a:solidFill>
                  <a:srgbClr val="C00000"/>
                </a:solidFill>
              </a:rPr>
              <a:t>time series </a:t>
            </a:r>
            <a:r>
              <a:rPr lang="en-US" sz="3000" dirty="0"/>
              <a:t>data</a:t>
            </a:r>
          </a:p>
          <a:p>
            <a:r>
              <a:rPr lang="en-US" sz="3000" dirty="0"/>
              <a:t>More mathematical (</a:t>
            </a:r>
            <a:r>
              <a:rPr lang="en-US" sz="3000" dirty="0" err="1"/>
              <a:t>dN</a:t>
            </a:r>
            <a:r>
              <a:rPr lang="en-US" sz="3000" dirty="0"/>
              <a:t>/dt)</a:t>
            </a:r>
          </a:p>
          <a:p>
            <a:pPr lvl="1"/>
            <a:r>
              <a:rPr lang="en-US" b="1" dirty="0">
                <a:solidFill>
                  <a:srgbClr val="C00000"/>
                </a:solidFill>
              </a:rPr>
              <a:t>Process</a:t>
            </a:r>
          </a:p>
        </p:txBody>
      </p:sp>
    </p:spTree>
    <p:extLst>
      <p:ext uri="{BB962C8B-B14F-4D97-AF65-F5344CB8AC3E}">
        <p14:creationId xmlns:p14="http://schemas.microsoft.com/office/powerpoint/2010/main" val="3228027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54" name="Rectangle 53">
            <a:extLst>
              <a:ext uri="{FF2B5EF4-FFF2-40B4-BE49-F238E27FC236}">
                <a16:creationId xmlns:a16="http://schemas.microsoft.com/office/drawing/2014/main" id="{5EB9D1CF-C1A4-AA42-BA00-94EA1697D13B}"/>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28" name="Group 27">
            <a:extLst>
              <a:ext uri="{FF2B5EF4-FFF2-40B4-BE49-F238E27FC236}">
                <a16:creationId xmlns:a16="http://schemas.microsoft.com/office/drawing/2014/main" id="{CD4A0BAA-802D-E24D-A799-0E8CA7E571CE}"/>
              </a:ext>
            </a:extLst>
          </p:cNvPr>
          <p:cNvGrpSpPr/>
          <p:nvPr/>
        </p:nvGrpSpPr>
        <p:grpSpPr>
          <a:xfrm>
            <a:off x="3626063" y="1525402"/>
            <a:ext cx="4939873" cy="1448257"/>
            <a:chOff x="2514122" y="1996212"/>
            <a:chExt cx="4939873" cy="1448257"/>
          </a:xfrm>
        </p:grpSpPr>
        <p:grpSp>
          <p:nvGrpSpPr>
            <p:cNvPr id="33" name="Group 32">
              <a:extLst>
                <a:ext uri="{FF2B5EF4-FFF2-40B4-BE49-F238E27FC236}">
                  <a16:creationId xmlns:a16="http://schemas.microsoft.com/office/drawing/2014/main" id="{AA1AD46B-34CB-E24F-83E8-D5A0C98322E5}"/>
                </a:ext>
              </a:extLst>
            </p:cNvPr>
            <p:cNvGrpSpPr/>
            <p:nvPr/>
          </p:nvGrpSpPr>
          <p:grpSpPr>
            <a:xfrm>
              <a:off x="2514122" y="1996212"/>
              <a:ext cx="4085663" cy="1448257"/>
              <a:chOff x="2797962" y="2549616"/>
              <a:chExt cx="2926208" cy="961934"/>
            </a:xfrm>
          </p:grpSpPr>
          <p:graphicFrame>
            <p:nvGraphicFramePr>
              <p:cNvPr id="53" name="Object 52">
                <a:extLst>
                  <a:ext uri="{FF2B5EF4-FFF2-40B4-BE49-F238E27FC236}">
                    <a16:creationId xmlns:a16="http://schemas.microsoft.com/office/drawing/2014/main" id="{B096CD89-9FF2-744F-8EA0-01A7213C16F0}"/>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55" name="Group 54">
                <a:extLst>
                  <a:ext uri="{FF2B5EF4-FFF2-40B4-BE49-F238E27FC236}">
                    <a16:creationId xmlns:a16="http://schemas.microsoft.com/office/drawing/2014/main" id="{CD85AC27-246F-1347-9C41-C795F544FAC5}"/>
                  </a:ext>
                </a:extLst>
              </p:cNvPr>
              <p:cNvGrpSpPr/>
              <p:nvPr/>
            </p:nvGrpSpPr>
            <p:grpSpPr>
              <a:xfrm>
                <a:off x="2797962" y="2549616"/>
                <a:ext cx="2926208" cy="961932"/>
                <a:chOff x="3373673" y="2139665"/>
                <a:chExt cx="2926208" cy="961932"/>
              </a:xfrm>
            </p:grpSpPr>
            <p:grpSp>
              <p:nvGrpSpPr>
                <p:cNvPr id="58" name="Group 57">
                  <a:extLst>
                    <a:ext uri="{FF2B5EF4-FFF2-40B4-BE49-F238E27FC236}">
                      <a16:creationId xmlns:a16="http://schemas.microsoft.com/office/drawing/2014/main" id="{2EB55FC2-46A9-0048-A338-F8E8F56B1EA6}"/>
                    </a:ext>
                  </a:extLst>
                </p:cNvPr>
                <p:cNvGrpSpPr/>
                <p:nvPr/>
              </p:nvGrpSpPr>
              <p:grpSpPr>
                <a:xfrm>
                  <a:off x="3373673" y="2139665"/>
                  <a:ext cx="2926208" cy="961932"/>
                  <a:chOff x="3373673" y="2139665"/>
                  <a:chExt cx="2926208" cy="961932"/>
                </a:xfrm>
              </p:grpSpPr>
              <p:sp>
                <p:nvSpPr>
                  <p:cNvPr id="60" name="Rectangle 59">
                    <a:extLst>
                      <a:ext uri="{FF2B5EF4-FFF2-40B4-BE49-F238E27FC236}">
                        <a16:creationId xmlns:a16="http://schemas.microsoft.com/office/drawing/2014/main" id="{BDAB1611-B8C2-D443-9B81-6CEE376207E5}"/>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61" name="Rectangle 60">
                    <a:extLst>
                      <a:ext uri="{FF2B5EF4-FFF2-40B4-BE49-F238E27FC236}">
                        <a16:creationId xmlns:a16="http://schemas.microsoft.com/office/drawing/2014/main" id="{6C1E3CA4-311D-F641-BEFA-01FDCE9088CB}"/>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59" name="Rectangle 58">
                  <a:extLst>
                    <a:ext uri="{FF2B5EF4-FFF2-40B4-BE49-F238E27FC236}">
                      <a16:creationId xmlns:a16="http://schemas.microsoft.com/office/drawing/2014/main" id="{4F54600D-52A4-1747-9491-82F18B53D518}"/>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56" name="Straight Arrow Connector 55">
                <a:extLst>
                  <a:ext uri="{FF2B5EF4-FFF2-40B4-BE49-F238E27FC236}">
                    <a16:creationId xmlns:a16="http://schemas.microsoft.com/office/drawing/2014/main" id="{3F12A1F4-D784-FC4F-BF41-291E380959DA}"/>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7AB9E6B5-3CE9-3C47-A2EC-31450968E38F}"/>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31" name="Rectangle 30">
              <a:extLst>
                <a:ext uri="{FF2B5EF4-FFF2-40B4-BE49-F238E27FC236}">
                  <a16:creationId xmlns:a16="http://schemas.microsoft.com/office/drawing/2014/main" id="{69BDA10B-AA81-584D-B08F-93F0B1A16139}"/>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32" name="Rectangle 31">
              <a:extLst>
                <a:ext uri="{FF2B5EF4-FFF2-40B4-BE49-F238E27FC236}">
                  <a16:creationId xmlns:a16="http://schemas.microsoft.com/office/drawing/2014/main" id="{BA7E90E8-210E-1B4A-A8B1-421804230D27}"/>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30" name="Curved Connector 29">
            <a:extLst>
              <a:ext uri="{FF2B5EF4-FFF2-40B4-BE49-F238E27FC236}">
                <a16:creationId xmlns:a16="http://schemas.microsoft.com/office/drawing/2014/main" id="{A7E267E1-2D88-174C-83D7-CCE34CC04002}"/>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0DE705A-E169-42B4-DB5A-4E6DE3AF9838}"/>
              </a:ext>
            </a:extLst>
          </p:cNvPr>
          <p:cNvSpPr txBox="1">
            <a:spLocks/>
          </p:cNvSpPr>
          <p:nvPr/>
        </p:nvSpPr>
        <p:spPr>
          <a:xfrm>
            <a:off x="2853992" y="301848"/>
            <a:ext cx="6484016"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dirty="0">
                <a:latin typeface="+mn-lt"/>
              </a:rPr>
              <a:t>The SIR Model</a:t>
            </a:r>
          </a:p>
        </p:txBody>
      </p:sp>
    </p:spTree>
    <p:extLst>
      <p:ext uri="{BB962C8B-B14F-4D97-AF65-F5344CB8AC3E}">
        <p14:creationId xmlns:p14="http://schemas.microsoft.com/office/powerpoint/2010/main" val="3987671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pic>
        <p:nvPicPr>
          <p:cNvPr id="2" name="Graphic 7" descr="Woman outline">
            <a:extLst>
              <a:ext uri="{FF2B5EF4-FFF2-40B4-BE49-F238E27FC236}">
                <a16:creationId xmlns:a16="http://schemas.microsoft.com/office/drawing/2014/main" id="{BBD15ACB-8D2F-FC81-CFAB-852D7573C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9719" y="3735950"/>
            <a:ext cx="2431829" cy="2431829"/>
          </a:xfrm>
          <a:prstGeom prst="rect">
            <a:avLst/>
          </a:prstGeom>
        </p:spPr>
      </p:pic>
      <p:pic>
        <p:nvPicPr>
          <p:cNvPr id="3" name="Graphic 9" descr="Woman outline">
            <a:extLst>
              <a:ext uri="{FF2B5EF4-FFF2-40B4-BE49-F238E27FC236}">
                <a16:creationId xmlns:a16="http://schemas.microsoft.com/office/drawing/2014/main" id="{A79F5C1B-4694-7AF8-56C9-10373F46DC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93" y="3752659"/>
            <a:ext cx="2431829" cy="2431829"/>
          </a:xfrm>
          <a:prstGeom prst="rect">
            <a:avLst/>
          </a:prstGeom>
        </p:spPr>
      </p:pic>
      <p:pic>
        <p:nvPicPr>
          <p:cNvPr id="4" name="Graphic 11" descr="Woman outline">
            <a:extLst>
              <a:ext uri="{FF2B5EF4-FFF2-40B4-BE49-F238E27FC236}">
                <a16:creationId xmlns:a16="http://schemas.microsoft.com/office/drawing/2014/main" id="{63B4666D-EC1C-C24C-5263-A9EDD0E74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797" y="3752659"/>
            <a:ext cx="2431829" cy="2431829"/>
          </a:xfrm>
          <a:prstGeom prst="rect">
            <a:avLst/>
          </a:prstGeom>
        </p:spPr>
      </p:pic>
      <p:pic>
        <p:nvPicPr>
          <p:cNvPr id="5" name="Picture 2" descr="COVID-19 Response | United Nations">
            <a:extLst>
              <a:ext uri="{FF2B5EF4-FFF2-40B4-BE49-F238E27FC236}">
                <a16:creationId xmlns:a16="http://schemas.microsoft.com/office/drawing/2014/main" id="{FC401F78-E30A-62B9-85E2-1B7C48B847CD}"/>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20086" r="17171"/>
          <a:stretch/>
        </p:blipFill>
        <p:spPr bwMode="auto">
          <a:xfrm>
            <a:off x="5800953" y="4402177"/>
            <a:ext cx="679792" cy="657799"/>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4" descr="Antibodies : Production, Structure, and Classes">
            <a:extLst>
              <a:ext uri="{FF2B5EF4-FFF2-40B4-BE49-F238E27FC236}">
                <a16:creationId xmlns:a16="http://schemas.microsoft.com/office/drawing/2014/main" id="{94622B3C-B530-3305-B33D-CE17BA8D74C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330" r="12941"/>
          <a:stretch/>
        </p:blipFill>
        <p:spPr bwMode="auto">
          <a:xfrm>
            <a:off x="7617180" y="4514051"/>
            <a:ext cx="768075" cy="702765"/>
          </a:xfrm>
          <a:prstGeom prst="flowChartManualOperation">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1630229" y="251107"/>
            <a:ext cx="8707357"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class hosts into categories of</a:t>
            </a:r>
            <a:r>
              <a:rPr lang="en-US" sz="2800" dirty="0">
                <a:solidFill>
                  <a:srgbClr val="66FF66"/>
                </a:solidFill>
                <a:latin typeface="+mn-lt"/>
              </a:rPr>
              <a:t> </a:t>
            </a:r>
            <a:r>
              <a:rPr lang="en-US" sz="2800" b="1" dirty="0">
                <a:solidFill>
                  <a:srgbClr val="00B050"/>
                </a:solidFill>
                <a:latin typeface="+mn-lt"/>
              </a:rPr>
              <a:t>susceptible</a:t>
            </a:r>
            <a:r>
              <a:rPr lang="en-US" sz="2800" dirty="0">
                <a:latin typeface="+mn-lt"/>
              </a:rPr>
              <a:t>,</a:t>
            </a:r>
            <a:r>
              <a:rPr lang="en-US" sz="2800" b="1" dirty="0">
                <a:solidFill>
                  <a:srgbClr val="C00000"/>
                </a:solidFill>
                <a:latin typeface="+mn-lt"/>
              </a:rPr>
              <a:t> </a:t>
            </a:r>
            <a:r>
              <a:rPr lang="en-US" sz="2800" b="1" dirty="0">
                <a:solidFill>
                  <a:srgbClr val="FF3821"/>
                </a:solidFill>
                <a:latin typeface="+mn-lt"/>
              </a:rPr>
              <a:t>infectious</a:t>
            </a:r>
            <a:r>
              <a:rPr lang="en-US" sz="2800" dirty="0">
                <a:latin typeface="+mn-lt"/>
              </a:rPr>
              <a:t>, and </a:t>
            </a:r>
            <a:r>
              <a:rPr lang="en-US" sz="2800" b="1" dirty="0">
                <a:solidFill>
                  <a:srgbClr val="0080FF"/>
                </a:solidFill>
                <a:latin typeface="+mn-lt"/>
              </a:rPr>
              <a:t>recovered</a:t>
            </a:r>
            <a:r>
              <a:rPr lang="en-US" sz="2800" b="1" dirty="0">
                <a:solidFill>
                  <a:srgbClr val="C00000"/>
                </a:solidFill>
                <a:latin typeface="+mn-lt"/>
              </a:rPr>
              <a:t> </a:t>
            </a:r>
            <a:r>
              <a:rPr lang="en-US" sz="2800" dirty="0">
                <a:latin typeface="+mn-lt"/>
              </a:rPr>
              <a:t>to model </a:t>
            </a:r>
            <a:r>
              <a:rPr lang="en-US" sz="2800" b="1" dirty="0">
                <a:solidFill>
                  <a:srgbClr val="C00000"/>
                </a:solidFill>
                <a:latin typeface="+mn-lt"/>
              </a:rPr>
              <a:t>pathogen dynamics</a:t>
            </a:r>
            <a:r>
              <a:rPr lang="en-US" sz="2800" dirty="0"/>
              <a:t>.</a:t>
            </a:r>
            <a:endParaRPr lang="en-US" sz="2800" dirty="0">
              <a:latin typeface="+mn-lt"/>
            </a:endParaRPr>
          </a:p>
        </p:txBody>
      </p:sp>
      <p:sp>
        <p:nvSpPr>
          <p:cNvPr id="8" name="Rectangle 7">
            <a:extLst>
              <a:ext uri="{FF2B5EF4-FFF2-40B4-BE49-F238E27FC236}">
                <a16:creationId xmlns:a16="http://schemas.microsoft.com/office/drawing/2014/main" id="{7EDA8EEE-62D3-D94F-054E-A562B56C2379}"/>
              </a:ext>
            </a:extLst>
          </p:cNvPr>
          <p:cNvSpPr/>
          <p:nvPr/>
        </p:nvSpPr>
        <p:spPr>
          <a:xfrm>
            <a:off x="8647149" y="1241027"/>
            <a:ext cx="2193215" cy="646331"/>
          </a:xfrm>
          <a:prstGeom prst="rect">
            <a:avLst/>
          </a:prstGeom>
        </p:spPr>
        <p:txBody>
          <a:bodyPr wrap="square">
            <a:spAutoFit/>
          </a:bodyPr>
          <a:lstStyle/>
          <a:p>
            <a:pPr algn="ctr"/>
            <a:r>
              <a:rPr lang="en-US" dirty="0">
                <a:cs typeface="Cambria Math"/>
              </a:rPr>
              <a:t>“</a:t>
            </a:r>
            <a:r>
              <a:rPr lang="en-US" b="1" dirty="0">
                <a:solidFill>
                  <a:srgbClr val="0080FF"/>
                </a:solidFill>
                <a:cs typeface="Cambria Math"/>
              </a:rPr>
              <a:t>antibody</a:t>
            </a:r>
            <a:r>
              <a:rPr lang="en-US" dirty="0">
                <a:cs typeface="Cambria Math"/>
              </a:rPr>
              <a:t> positive”</a:t>
            </a:r>
          </a:p>
          <a:p>
            <a:pPr algn="ctr"/>
            <a:r>
              <a:rPr lang="en-US" dirty="0">
                <a:cs typeface="Cambria Math"/>
              </a:rPr>
              <a:t>“</a:t>
            </a:r>
            <a:r>
              <a:rPr lang="en-US" b="1" dirty="0">
                <a:solidFill>
                  <a:srgbClr val="0080FF"/>
                </a:solidFill>
                <a:cs typeface="Cambria Math"/>
              </a:rPr>
              <a:t>seropositive</a:t>
            </a:r>
            <a:r>
              <a:rPr lang="en-US" dirty="0">
                <a:cs typeface="Cambria Math"/>
              </a:rPr>
              <a:t>”</a:t>
            </a:r>
          </a:p>
        </p:txBody>
      </p:sp>
      <p:cxnSp>
        <p:nvCxnSpPr>
          <p:cNvPr id="9" name="Straight Arrow Connector 8">
            <a:extLst>
              <a:ext uri="{FF2B5EF4-FFF2-40B4-BE49-F238E27FC236}">
                <a16:creationId xmlns:a16="http://schemas.microsoft.com/office/drawing/2014/main" id="{6564048F-0311-0CFA-2217-A34E65A0FBA8}"/>
              </a:ext>
            </a:extLst>
          </p:cNvPr>
          <p:cNvCxnSpPr>
            <a:cxnSpLocks/>
          </p:cNvCxnSpPr>
          <p:nvPr/>
        </p:nvCxnSpPr>
        <p:spPr>
          <a:xfrm flipH="1">
            <a:off x="8647149" y="2020028"/>
            <a:ext cx="382346" cy="2612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0" imgW="114300" imgH="165100" progId="Equation.3">
                      <p:embed/>
                    </p:oleObj>
                  </mc:Choice>
                  <mc:Fallback>
                    <p:oleObj name="Equation" r:id="rId10" imgW="114300" imgH="165100" progId="Equation.3">
                      <p:embed/>
                      <p:pic>
                        <p:nvPicPr>
                          <p:cNvPr id="53" name="Object 52">
                            <a:extLst>
                              <a:ext uri="{FF2B5EF4-FFF2-40B4-BE49-F238E27FC236}">
                                <a16:creationId xmlns:a16="http://schemas.microsoft.com/office/drawing/2014/main" id="{B096CD89-9FF2-744F-8EA0-01A7213C16F0}"/>
                              </a:ext>
                            </a:extLst>
                          </p:cNvPr>
                          <p:cNvPicPr/>
                          <p:nvPr/>
                        </p:nvPicPr>
                        <p:blipFill>
                          <a:blip r:embed="rId11"/>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3209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45" name="TextBox 44">
            <a:extLst>
              <a:ext uri="{FF2B5EF4-FFF2-40B4-BE49-F238E27FC236}">
                <a16:creationId xmlns:a16="http://schemas.microsoft.com/office/drawing/2014/main" id="{D84298A9-E58E-F44F-A5EF-E5E317577859}"/>
              </a:ext>
            </a:extLst>
          </p:cNvPr>
          <p:cNvSpPr txBox="1"/>
          <p:nvPr/>
        </p:nvSpPr>
        <p:spPr>
          <a:xfrm>
            <a:off x="6581797" y="6488668"/>
            <a:ext cx="5584262" cy="369332"/>
          </a:xfrm>
          <a:prstGeom prst="rect">
            <a:avLst/>
          </a:prstGeom>
          <a:noFill/>
        </p:spPr>
        <p:txBody>
          <a:bodyPr wrap="square" rtlCol="0">
            <a:spAutoFit/>
          </a:bodyPr>
          <a:lstStyle/>
          <a:p>
            <a:pPr algn="r"/>
            <a:r>
              <a:rPr lang="en-US" dirty="0" err="1">
                <a:cs typeface="Franklin Gothic Medium"/>
              </a:rPr>
              <a:t>Kermack</a:t>
            </a:r>
            <a:r>
              <a:rPr lang="en-US" dirty="0">
                <a:cs typeface="Franklin Gothic Medium"/>
              </a:rPr>
              <a:t> and McKendrick 1927 </a:t>
            </a:r>
            <a:r>
              <a:rPr lang="en-US" i="1" dirty="0">
                <a:cs typeface="Franklin Gothic Medium"/>
              </a:rPr>
              <a:t>Proc Roy Soc A</a:t>
            </a:r>
            <a:endParaRPr lang="en-US" dirty="0">
              <a:cs typeface="Franklin Gothic Medium"/>
            </a:endParaRPr>
          </a:p>
        </p:txBody>
      </p:sp>
      <p:sp>
        <p:nvSpPr>
          <p:cNvPr id="7" name="Title 1">
            <a:extLst>
              <a:ext uri="{FF2B5EF4-FFF2-40B4-BE49-F238E27FC236}">
                <a16:creationId xmlns:a16="http://schemas.microsoft.com/office/drawing/2014/main" id="{1DB6D8F3-DDB5-9823-ADFA-1B7FC52F08F5}"/>
              </a:ext>
            </a:extLst>
          </p:cNvPr>
          <p:cNvSpPr txBox="1">
            <a:spLocks/>
          </p:cNvSpPr>
          <p:nvPr/>
        </p:nvSpPr>
        <p:spPr>
          <a:xfrm>
            <a:off x="2732918" y="23208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Tree>
    <p:extLst>
      <p:ext uri="{BB962C8B-B14F-4D97-AF65-F5344CB8AC3E}">
        <p14:creationId xmlns:p14="http://schemas.microsoft.com/office/powerpoint/2010/main" val="451200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9209397" y="1392283"/>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9209397" y="1392283"/>
                <a:ext cx="2331794" cy="1105046"/>
              </a:xfrm>
              <a:prstGeom prst="rect">
                <a:avLst/>
              </a:prstGeom>
              <a:blipFill>
                <a:blip r:embed="rId18"/>
                <a:stretch>
                  <a:fillRect b="-7955"/>
                </a:stretch>
              </a:blipFill>
            </p:spPr>
            <p:txBody>
              <a:bodyPr/>
              <a:lstStyle/>
              <a:p>
                <a:r>
                  <a:rPr lang="en-US">
                    <a:noFill/>
                  </a:rPr>
                  <a:t> </a:t>
                </a:r>
              </a:p>
            </p:txBody>
          </p:sp>
        </mc:Fallback>
      </mc:AlternateContent>
    </p:spTree>
    <p:extLst>
      <p:ext uri="{BB962C8B-B14F-4D97-AF65-F5344CB8AC3E}">
        <p14:creationId xmlns:p14="http://schemas.microsoft.com/office/powerpoint/2010/main" val="35422948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79036" y="157392"/>
            <a:ext cx="67115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latin typeface="+mn-lt"/>
              </a:rPr>
              <a:t>We use computers to simulate systems of equations in the SIR framework</a:t>
            </a:r>
            <a:r>
              <a:rPr lang="en-US" sz="2800" dirty="0"/>
              <a:t>.</a:t>
            </a:r>
            <a:endParaRPr lang="en-US" sz="2800" dirty="0">
              <a:latin typeface="+mn-lt"/>
            </a:endParaRPr>
          </a:p>
        </p:txBody>
      </p:sp>
      <p:sp>
        <p:nvSpPr>
          <p:cNvPr id="10" name="Rectangle 9">
            <a:extLst>
              <a:ext uri="{FF2B5EF4-FFF2-40B4-BE49-F238E27FC236}">
                <a16:creationId xmlns:a16="http://schemas.microsoft.com/office/drawing/2014/main" id="{0F739F0F-6E32-6BA9-4C06-4DB27ACF3BBD}"/>
              </a:ext>
            </a:extLst>
          </p:cNvPr>
          <p:cNvSpPr/>
          <p:nvPr/>
        </p:nvSpPr>
        <p:spPr>
          <a:xfrm>
            <a:off x="25941" y="6027003"/>
            <a:ext cx="2193215" cy="646331"/>
          </a:xfrm>
          <a:prstGeom prst="rect">
            <a:avLst/>
          </a:prstGeom>
        </p:spPr>
        <p:txBody>
          <a:bodyPr wrap="square">
            <a:spAutoFit/>
          </a:bodyPr>
          <a:lstStyle/>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5" imgW="114300" imgH="165100" progId="Equation.3">
                      <p:embed/>
                    </p:oleObj>
                  </mc:Choice>
                  <mc:Fallback>
                    <p:oleObj name="Equation" r:id="rId5"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highlight>
                          <a:srgbClr val="FFFF00"/>
                        </a:highlight>
                        <a:ea typeface="Lucida Grande"/>
                        <a:cs typeface="Lucida Grande"/>
                      </a:rPr>
                      <a:t>γ</a:t>
                    </a:r>
                    <a:endParaRPr lang="en-US" sz="2600" dirty="0">
                      <a:solidFill>
                        <a:schemeClr val="tx1"/>
                      </a:solidFill>
                      <a:highlight>
                        <a:srgbClr val="FFFF00"/>
                      </a:highlight>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highlight>
                        <a:srgbClr val="FFFF00"/>
                      </a:highlight>
                      <a:cs typeface="Cambria Math"/>
                    </a:rPr>
                    <a:t>β</a:t>
                  </a:r>
                  <a:endParaRPr lang="en-US" sz="2600" dirty="0">
                    <a:solidFill>
                      <a:schemeClr val="tx1"/>
                    </a:solidFill>
                    <a:highlight>
                      <a:srgbClr val="FFFF00"/>
                    </a:highlight>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40925" y="3102659"/>
            <a:ext cx="701653" cy="701653"/>
          </a:xfrm>
          <a:prstGeom prst="rect">
            <a:avLst/>
          </a:prstGeom>
        </p:spPr>
      </p:pic>
      <p:pic>
        <p:nvPicPr>
          <p:cNvPr id="27" name="Picture 26">
            <a:extLst>
              <a:ext uri="{FF2B5EF4-FFF2-40B4-BE49-F238E27FC236}">
                <a16:creationId xmlns:a16="http://schemas.microsoft.com/office/drawing/2014/main" id="{9B088DE1-D366-8D48-F569-C3BA7D451F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876" y="3884345"/>
            <a:ext cx="1764706" cy="2209786"/>
          </a:xfrm>
          <a:prstGeom prst="rect">
            <a:avLst/>
          </a:prstGeom>
        </p:spPr>
      </p:pic>
      <p:pic>
        <p:nvPicPr>
          <p:cNvPr id="28" name="Picture 27">
            <a:extLst>
              <a:ext uri="{FF2B5EF4-FFF2-40B4-BE49-F238E27FC236}">
                <a16:creationId xmlns:a16="http://schemas.microsoft.com/office/drawing/2014/main" id="{BE461F83-AE4E-488C-A9D7-D97F054108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333" y="3949271"/>
            <a:ext cx="1764705" cy="2209786"/>
          </a:xfrm>
          <a:prstGeom prst="rect">
            <a:avLst/>
          </a:prstGeom>
        </p:spPr>
      </p:pic>
      <p:pic>
        <p:nvPicPr>
          <p:cNvPr id="29" name="Picture 28">
            <a:extLst>
              <a:ext uri="{FF2B5EF4-FFF2-40B4-BE49-F238E27FC236}">
                <a16:creationId xmlns:a16="http://schemas.microsoft.com/office/drawing/2014/main" id="{9772E183-9EFC-86C1-DCF4-C717176FD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94994" y="3892475"/>
            <a:ext cx="1764705" cy="2209785"/>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03488" y="3165005"/>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1726" y="3134558"/>
            <a:ext cx="701653" cy="701653"/>
          </a:xfrm>
          <a:prstGeom prst="rect">
            <a:avLst/>
          </a:prstGeom>
        </p:spPr>
      </p:pic>
      <p:pic>
        <p:nvPicPr>
          <p:cNvPr id="32" name="Picture 4" descr="Antibodies : Production, Structure, and Classes">
            <a:extLst>
              <a:ext uri="{FF2B5EF4-FFF2-40B4-BE49-F238E27FC236}">
                <a16:creationId xmlns:a16="http://schemas.microsoft.com/office/drawing/2014/main" id="{5019440E-1F15-383C-22FB-AB5EA13374D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330" r="12941"/>
          <a:stretch/>
        </p:blipFill>
        <p:spPr bwMode="auto">
          <a:xfrm>
            <a:off x="7917519" y="3306441"/>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2D0798A-EC37-8F9E-A848-6EEE072EC6BF}"/>
                  </a:ext>
                </a:extLst>
              </p:cNvPr>
              <p:cNvSpPr/>
              <p:nvPr/>
            </p:nvSpPr>
            <p:spPr>
              <a:xfrm>
                <a:off x="98556" y="1358976"/>
                <a:ext cx="2331794" cy="10567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3" name="Rectangle 32">
                <a:extLst>
                  <a:ext uri="{FF2B5EF4-FFF2-40B4-BE49-F238E27FC236}">
                    <a16:creationId xmlns:a16="http://schemas.microsoft.com/office/drawing/2014/main" id="{B2D0798A-EC37-8F9E-A848-6EEE072EC6BF}"/>
                  </a:ext>
                </a:extLst>
              </p:cNvPr>
              <p:cNvSpPr>
                <a:spLocks noRot="1" noChangeAspect="1" noMove="1" noResize="1" noEditPoints="1" noAdjustHandles="1" noChangeArrowheads="1" noChangeShapeType="1" noTextEdit="1"/>
              </p:cNvSpPr>
              <p:nvPr/>
            </p:nvSpPr>
            <p:spPr>
              <a:xfrm>
                <a:off x="98556" y="1358976"/>
                <a:ext cx="2331794" cy="1056764"/>
              </a:xfrm>
              <a:prstGeom prst="rect">
                <a:avLst/>
              </a:prstGeom>
              <a:blipFill>
                <a:blip r:embed="rId14"/>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A965531-C9D1-74B2-9DAD-5B9953E0F644}"/>
                  </a:ext>
                </a:extLst>
              </p:cNvPr>
              <p:cNvSpPr/>
              <p:nvPr/>
            </p:nvSpPr>
            <p:spPr>
              <a:xfrm>
                <a:off x="-27886" y="2551866"/>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4" name="Rectangle 33">
                <a:extLst>
                  <a:ext uri="{FF2B5EF4-FFF2-40B4-BE49-F238E27FC236}">
                    <a16:creationId xmlns:a16="http://schemas.microsoft.com/office/drawing/2014/main" id="{8A965531-C9D1-74B2-9DAD-5B9953E0F644}"/>
                  </a:ext>
                </a:extLst>
              </p:cNvPr>
              <p:cNvSpPr>
                <a:spLocks noRot="1" noChangeAspect="1" noMove="1" noResize="1" noEditPoints="1" noAdjustHandles="1" noChangeArrowheads="1" noChangeShapeType="1" noTextEdit="1"/>
              </p:cNvSpPr>
              <p:nvPr/>
            </p:nvSpPr>
            <p:spPr>
              <a:xfrm>
                <a:off x="-27886" y="2551866"/>
                <a:ext cx="3081636" cy="1027333"/>
              </a:xfrm>
              <a:prstGeom prst="rect">
                <a:avLst/>
              </a:prstGeom>
              <a:blipFill>
                <a:blip r:embed="rId15"/>
                <a:stretch>
                  <a:fillRect b="-86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0A8D98B-36FF-C34C-B0C7-4DEDDE50EC5E}"/>
                  </a:ext>
                </a:extLst>
              </p:cNvPr>
              <p:cNvSpPr/>
              <p:nvPr/>
            </p:nvSpPr>
            <p:spPr>
              <a:xfrm>
                <a:off x="-604215" y="3836211"/>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35" name="Rectangle 34">
                <a:extLst>
                  <a:ext uri="{FF2B5EF4-FFF2-40B4-BE49-F238E27FC236}">
                    <a16:creationId xmlns:a16="http://schemas.microsoft.com/office/drawing/2014/main" id="{D0A8D98B-36FF-C34C-B0C7-4DEDDE50EC5E}"/>
                  </a:ext>
                </a:extLst>
              </p:cNvPr>
              <p:cNvSpPr>
                <a:spLocks noRot="1" noChangeAspect="1" noMove="1" noResize="1" noEditPoints="1" noAdjustHandles="1" noChangeArrowheads="1" noChangeShapeType="1" noTextEdit="1"/>
              </p:cNvSpPr>
              <p:nvPr/>
            </p:nvSpPr>
            <p:spPr>
              <a:xfrm>
                <a:off x="-604215" y="3836211"/>
                <a:ext cx="3081636" cy="1027333"/>
              </a:xfrm>
              <a:prstGeom prst="rect">
                <a:avLst/>
              </a:prstGeom>
              <a:blipFill>
                <a:blip r:embed="rId16"/>
                <a:stretch>
                  <a:fillRect b="-7229"/>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E048F17B-9C80-24B1-FBFE-DA644E7985E7}"/>
              </a:ext>
            </a:extLst>
          </p:cNvPr>
          <p:cNvSpPr/>
          <p:nvPr/>
        </p:nvSpPr>
        <p:spPr>
          <a:xfrm>
            <a:off x="9162011" y="157392"/>
            <a:ext cx="3286922" cy="861774"/>
          </a:xfrm>
          <a:prstGeom prst="rect">
            <a:avLst/>
          </a:prstGeom>
        </p:spPr>
        <p:txBody>
          <a:bodyPr wrap="square">
            <a:spAutoFit/>
          </a:bodyPr>
          <a:lstStyle/>
          <a:p>
            <a:r>
              <a:rPr lang="en-US" sz="2500" i="1" dirty="0"/>
              <a:t> is the pathogen </a:t>
            </a:r>
            <a:r>
              <a:rPr lang="en-US" sz="2500" b="1" i="1" dirty="0">
                <a:solidFill>
                  <a:srgbClr val="C00000"/>
                </a:solidFill>
              </a:rPr>
              <a:t>basic reproduction number</a:t>
            </a:r>
            <a:r>
              <a:rPr lang="en-US" sz="2500" i="1" dirty="0"/>
              <a:t>.</a:t>
            </a:r>
          </a:p>
        </p:txBody>
      </p:sp>
      <p:sp>
        <p:nvSpPr>
          <p:cNvPr id="3" name="Rectangle 2">
            <a:extLst>
              <a:ext uri="{FF2B5EF4-FFF2-40B4-BE49-F238E27FC236}">
                <a16:creationId xmlns:a16="http://schemas.microsoft.com/office/drawing/2014/main" id="{5EE599E1-FC7D-C62B-C34E-23F9180F34C6}"/>
              </a:ext>
            </a:extLst>
          </p:cNvPr>
          <p:cNvSpPr/>
          <p:nvPr/>
        </p:nvSpPr>
        <p:spPr>
          <a:xfrm>
            <a:off x="9288958" y="3306441"/>
            <a:ext cx="2480094" cy="1292662"/>
          </a:xfrm>
          <a:prstGeom prst="rect">
            <a:avLst/>
          </a:prstGeom>
        </p:spPr>
        <p:txBody>
          <a:bodyPr wrap="square">
            <a:spAutoFit/>
          </a:bodyPr>
          <a:lstStyle/>
          <a:p>
            <a:pPr algn="ctr"/>
            <a:r>
              <a:rPr lang="en-US" sz="2600" dirty="0"/>
              <a:t>R</a:t>
            </a:r>
            <a:r>
              <a:rPr lang="en-US" sz="2600" baseline="-25000" dirty="0"/>
              <a:t>0 </a:t>
            </a:r>
            <a:r>
              <a:rPr lang="en-US" sz="2600" dirty="0"/>
              <a:t>must be &gt;1 for a disease to start spreading!</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F90F964-FECE-9D26-651F-85D9C586319D}"/>
                  </a:ext>
                </a:extLst>
              </p:cNvPr>
              <p:cNvSpPr/>
              <p:nvPr/>
            </p:nvSpPr>
            <p:spPr>
              <a:xfrm>
                <a:off x="7828381" y="-228285"/>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5" name="Rectangle 4">
                <a:extLst>
                  <a:ext uri="{FF2B5EF4-FFF2-40B4-BE49-F238E27FC236}">
                    <a16:creationId xmlns:a16="http://schemas.microsoft.com/office/drawing/2014/main" id="{AF90F964-FECE-9D26-651F-85D9C586319D}"/>
                  </a:ext>
                </a:extLst>
              </p:cNvPr>
              <p:cNvSpPr>
                <a:spLocks noRot="1" noChangeAspect="1" noMove="1" noResize="1" noEditPoints="1" noAdjustHandles="1" noChangeArrowheads="1" noChangeShapeType="1" noTextEdit="1"/>
              </p:cNvSpPr>
              <p:nvPr/>
            </p:nvSpPr>
            <p:spPr>
              <a:xfrm>
                <a:off x="7828381" y="-228285"/>
                <a:ext cx="1810874" cy="1353565"/>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3A75DE6-3F10-8DC9-D8F0-5355D1C6A12C}"/>
                  </a:ext>
                </a:extLst>
              </p:cNvPr>
              <p:cNvSpPr/>
              <p:nvPr/>
            </p:nvSpPr>
            <p:spPr>
              <a:xfrm>
                <a:off x="8343662" y="1493167"/>
                <a:ext cx="2331794" cy="11050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1" i="1" dirty="0">
                              <a:solidFill>
                                <a:srgbClr val="C00000"/>
                              </a:solidFill>
                              <a:latin typeface="Cambria Math" panose="02040503050406030204" pitchFamily="18" charset="0"/>
                              <a:sym typeface="Symbol" pitchFamily="2" charset="2"/>
                            </a:rPr>
                          </m:ctrlPr>
                        </m:sSubPr>
                        <m:e>
                          <m:r>
                            <a:rPr lang="en-US" sz="3200" b="1" dirty="0">
                              <a:solidFill>
                                <a:srgbClr val="C00000"/>
                              </a:solidFill>
                              <a:latin typeface="Cambria Math" panose="02040503050406030204" pitchFamily="18" charset="0"/>
                              <a:sym typeface="Symbol" pitchFamily="2" charset="2"/>
                            </a:rPr>
                            <m:t>𝐑</m:t>
                          </m:r>
                        </m:e>
                        <m:sub>
                          <m:r>
                            <a:rPr lang="en-US" sz="3200" b="1" dirty="0">
                              <a:solidFill>
                                <a:srgbClr val="C00000"/>
                              </a:solidFill>
                              <a:latin typeface="Cambria Math" panose="02040503050406030204" pitchFamily="18" charset="0"/>
                              <a:sym typeface="Symbol" pitchFamily="2" charset="2"/>
                            </a:rPr>
                            <m:t>𝟎</m:t>
                          </m:r>
                        </m:sub>
                      </m:sSub>
                      <m:r>
                        <a:rPr lang="en-US" sz="3200" b="1" dirty="0">
                          <a:latin typeface="Cambria Math" panose="02040503050406030204" pitchFamily="18" charset="0"/>
                          <a:sym typeface="Symbol" pitchFamily="2" charset="2"/>
                        </a:rPr>
                        <m:t>=</m:t>
                      </m:r>
                      <m:f>
                        <m:fPr>
                          <m:ctrlPr>
                            <a:rPr lang="en-US" sz="3200" b="1" i="1" dirty="0" smtClean="0">
                              <a:solidFill>
                                <a:schemeClr val="tx1"/>
                              </a:solidFill>
                              <a:highlight>
                                <a:srgbClr val="FFFF00"/>
                              </a:highlight>
                              <a:latin typeface="Cambria Math" panose="02040503050406030204" pitchFamily="18" charset="0"/>
                              <a:sym typeface="Symbol" pitchFamily="2" charset="2"/>
                            </a:rPr>
                          </m:ctrlPr>
                        </m:fPr>
                        <m:num>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num>
                        <m:den>
                          <m:r>
                            <a:rPr lang="en-US" sz="32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𝛄</m:t>
                          </m:r>
                        </m:den>
                      </m:f>
                    </m:oMath>
                  </m:oMathPara>
                </a14:m>
                <a:endParaRPr lang="en-US" sz="3200" b="1" dirty="0">
                  <a:highlight>
                    <a:srgbClr val="FFFF00"/>
                  </a:highlight>
                  <a:ea typeface="Lucida Grande"/>
                  <a:cs typeface="Times New Roman"/>
                </a:endParaRPr>
              </a:p>
            </p:txBody>
          </p:sp>
        </mc:Choice>
        <mc:Fallback xmlns="">
          <p:sp>
            <p:nvSpPr>
              <p:cNvPr id="8" name="Rectangle 7">
                <a:extLst>
                  <a:ext uri="{FF2B5EF4-FFF2-40B4-BE49-F238E27FC236}">
                    <a16:creationId xmlns:a16="http://schemas.microsoft.com/office/drawing/2014/main" id="{F3A75DE6-3F10-8DC9-D8F0-5355D1C6A12C}"/>
                  </a:ext>
                </a:extLst>
              </p:cNvPr>
              <p:cNvSpPr>
                <a:spLocks noRot="1" noChangeAspect="1" noMove="1" noResize="1" noEditPoints="1" noAdjustHandles="1" noChangeArrowheads="1" noChangeShapeType="1" noTextEdit="1"/>
              </p:cNvSpPr>
              <p:nvPr/>
            </p:nvSpPr>
            <p:spPr>
              <a:xfrm>
                <a:off x="8343662" y="1493167"/>
                <a:ext cx="2331794" cy="1105046"/>
              </a:xfrm>
              <a:prstGeom prst="rect">
                <a:avLst/>
              </a:prstGeom>
              <a:blipFill>
                <a:blip r:embed="rId19"/>
                <a:stretch>
                  <a:fillRect b="-6818"/>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E3A72AD8-8E68-0ABE-5555-03C49CD08AA3}"/>
              </a:ext>
            </a:extLst>
          </p:cNvPr>
          <p:cNvSpPr/>
          <p:nvPr/>
        </p:nvSpPr>
        <p:spPr>
          <a:xfrm>
            <a:off x="10302366" y="1561996"/>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6" name="Rectangle 35">
            <a:extLst>
              <a:ext uri="{FF2B5EF4-FFF2-40B4-BE49-F238E27FC236}">
                <a16:creationId xmlns:a16="http://schemas.microsoft.com/office/drawing/2014/main" id="{6EBB160E-39A5-D795-C72D-585D24E747A1}"/>
              </a:ext>
            </a:extLst>
          </p:cNvPr>
          <p:cNvSpPr/>
          <p:nvPr/>
        </p:nvSpPr>
        <p:spPr>
          <a:xfrm>
            <a:off x="10197416" y="1270685"/>
            <a:ext cx="2179377" cy="892552"/>
          </a:xfrm>
          <a:prstGeom prst="rect">
            <a:avLst/>
          </a:prstGeom>
        </p:spPr>
        <p:txBody>
          <a:bodyPr wrap="square">
            <a:spAutoFit/>
          </a:bodyPr>
          <a:lstStyle/>
          <a:p>
            <a:pPr algn="ctr"/>
            <a:r>
              <a:rPr lang="en-US" sz="2600" dirty="0"/>
              <a:t>infections created</a:t>
            </a:r>
          </a:p>
        </p:txBody>
      </p:sp>
      <p:sp>
        <p:nvSpPr>
          <p:cNvPr id="37" name="Rectangle 36">
            <a:extLst>
              <a:ext uri="{FF2B5EF4-FFF2-40B4-BE49-F238E27FC236}">
                <a16:creationId xmlns:a16="http://schemas.microsoft.com/office/drawing/2014/main" id="{493B86BE-50C8-827A-CF58-41E52D3B0AE4}"/>
              </a:ext>
            </a:extLst>
          </p:cNvPr>
          <p:cNvSpPr/>
          <p:nvPr/>
        </p:nvSpPr>
        <p:spPr>
          <a:xfrm>
            <a:off x="10427294" y="2072973"/>
            <a:ext cx="1764706" cy="892552"/>
          </a:xfrm>
          <a:prstGeom prst="rect">
            <a:avLst/>
          </a:prstGeom>
        </p:spPr>
        <p:txBody>
          <a:bodyPr wrap="square">
            <a:spAutoFit/>
          </a:bodyPr>
          <a:lstStyle/>
          <a:p>
            <a:pPr algn="ctr"/>
            <a:r>
              <a:rPr lang="en-US" sz="2600" dirty="0"/>
              <a:t>infections lost</a:t>
            </a:r>
          </a:p>
        </p:txBody>
      </p:sp>
      <p:sp>
        <p:nvSpPr>
          <p:cNvPr id="38" name="Right Brace 37">
            <a:extLst>
              <a:ext uri="{FF2B5EF4-FFF2-40B4-BE49-F238E27FC236}">
                <a16:creationId xmlns:a16="http://schemas.microsoft.com/office/drawing/2014/main" id="{7EE0388A-B12E-A02C-5876-FAD375C07491}"/>
              </a:ext>
            </a:extLst>
          </p:cNvPr>
          <p:cNvSpPr/>
          <p:nvPr/>
        </p:nvSpPr>
        <p:spPr>
          <a:xfrm>
            <a:off x="10305478" y="2218248"/>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13627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A717C-5091-AEB7-1C93-1CAD78F0A686}"/>
              </a:ext>
            </a:extLst>
          </p:cNvPr>
          <p:cNvSpPr>
            <a:spLocks noGrp="1"/>
          </p:cNvSpPr>
          <p:nvPr>
            <p:ph type="title"/>
          </p:nvPr>
        </p:nvSpPr>
        <p:spPr>
          <a:xfrm>
            <a:off x="838200" y="190026"/>
            <a:ext cx="10515600" cy="977293"/>
          </a:xfrm>
        </p:spPr>
        <p:txBody>
          <a:bodyPr/>
          <a:lstStyle/>
          <a:p>
            <a:r>
              <a:rPr lang="en-US" dirty="0"/>
              <a:t>Let’s recap a bit!</a:t>
            </a:r>
          </a:p>
        </p:txBody>
      </p:sp>
      <p:sp>
        <p:nvSpPr>
          <p:cNvPr id="3" name="Content Placeholder 2">
            <a:extLst>
              <a:ext uri="{FF2B5EF4-FFF2-40B4-BE49-F238E27FC236}">
                <a16:creationId xmlns:a16="http://schemas.microsoft.com/office/drawing/2014/main" id="{3EAD4A6D-B56C-A161-A29C-657A356214E7}"/>
              </a:ext>
            </a:extLst>
          </p:cNvPr>
          <p:cNvSpPr>
            <a:spLocks noGrp="1"/>
          </p:cNvSpPr>
          <p:nvPr>
            <p:ph idx="1"/>
          </p:nvPr>
        </p:nvSpPr>
        <p:spPr>
          <a:xfrm>
            <a:off x="444230" y="1108954"/>
            <a:ext cx="11303540" cy="5690680"/>
          </a:xfrm>
        </p:spPr>
        <p:txBody>
          <a:bodyPr>
            <a:normAutofit/>
          </a:bodyPr>
          <a:lstStyle/>
          <a:p>
            <a:pPr marL="0" indent="0">
              <a:buNone/>
            </a:pPr>
            <a:r>
              <a:rPr lang="en-US" b="1" i="1" u="sng" dirty="0"/>
              <a:t>Interspecies Dynamics</a:t>
            </a:r>
          </a:p>
          <a:p>
            <a:r>
              <a:rPr lang="en-US" dirty="0"/>
              <a:t>The </a:t>
            </a:r>
            <a:r>
              <a:rPr lang="en-US" dirty="0" err="1"/>
              <a:t>Lotka</a:t>
            </a:r>
            <a:r>
              <a:rPr lang="en-US" dirty="0"/>
              <a:t>-Volterra competition model describes a minimum of two interacting species whose populations are regulated both by </a:t>
            </a:r>
            <a:r>
              <a:rPr lang="en-US" u="sng" dirty="0"/>
              <a:t>intra-</a:t>
            </a:r>
            <a:r>
              <a:rPr lang="en-US" dirty="0"/>
              <a:t> and </a:t>
            </a:r>
            <a:r>
              <a:rPr lang="en-US" u="sng" dirty="0"/>
              <a:t>interspecific competition</a:t>
            </a:r>
            <a:r>
              <a:rPr lang="en-US" dirty="0"/>
              <a:t> for limited resources.</a:t>
            </a:r>
          </a:p>
          <a:p>
            <a:r>
              <a:rPr lang="en-US" dirty="0"/>
              <a:t>We can draw the </a:t>
            </a:r>
            <a:r>
              <a:rPr lang="en-US" u="sng" dirty="0"/>
              <a:t>nullclines</a:t>
            </a:r>
            <a:r>
              <a:rPr lang="en-US" dirty="0"/>
              <a:t> (or </a:t>
            </a:r>
            <a:r>
              <a:rPr lang="en-US" u="sng" dirty="0"/>
              <a:t>zero-growth isoclines</a:t>
            </a:r>
            <a:r>
              <a:rPr lang="en-US" dirty="0"/>
              <a:t>) of this model. These lines describe the </a:t>
            </a:r>
            <a:r>
              <a:rPr lang="en-US" u="sng" dirty="0"/>
              <a:t>conditions under which the RATE of change for one species population is not changing</a:t>
            </a:r>
            <a:r>
              <a:rPr lang="en-US" dirty="0"/>
              <a:t>.</a:t>
            </a:r>
          </a:p>
          <a:p>
            <a:r>
              <a:rPr lang="en-US" dirty="0"/>
              <a:t>The </a:t>
            </a:r>
            <a:r>
              <a:rPr lang="en-US" u="sng" dirty="0"/>
              <a:t>four equilibria</a:t>
            </a:r>
            <a:r>
              <a:rPr lang="en-US" dirty="0"/>
              <a:t> of the system give the conditions under which the rate of change is 0 for both species populations. Under certain parameter conditions, we can find an equilibrium in which the two species demonstrate </a:t>
            </a:r>
            <a:r>
              <a:rPr lang="en-US" u="sng" dirty="0"/>
              <a:t>stable coexistence</a:t>
            </a:r>
            <a:r>
              <a:rPr lang="en-US" dirty="0"/>
              <a:t>.</a:t>
            </a:r>
          </a:p>
          <a:p>
            <a:r>
              <a:rPr lang="en-US" dirty="0"/>
              <a:t>We can determine the stability of the system using </a:t>
            </a:r>
            <a:r>
              <a:rPr lang="en-US" u="sng" dirty="0"/>
              <a:t>vector addition</a:t>
            </a:r>
            <a:r>
              <a:rPr lang="en-US" dirty="0"/>
              <a:t> on the nullcline planes.</a:t>
            </a:r>
          </a:p>
          <a:p>
            <a:endParaRPr lang="en-US" dirty="0"/>
          </a:p>
        </p:txBody>
      </p:sp>
    </p:spTree>
    <p:extLst>
      <p:ext uri="{BB962C8B-B14F-4D97-AF65-F5344CB8AC3E}">
        <p14:creationId xmlns:p14="http://schemas.microsoft.com/office/powerpoint/2010/main" val="16997583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D17A7D7-B0DE-3454-F562-7BC623020A41}"/>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6" name="Rectangle 5">
                <a:extLst>
                  <a:ext uri="{FF2B5EF4-FFF2-40B4-BE49-F238E27FC236}">
                    <a16:creationId xmlns:a16="http://schemas.microsoft.com/office/drawing/2014/main" id="{DD17A7D7-B0DE-3454-F562-7BC623020A41}"/>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3909B684-9BA6-8C22-E7B7-8F633A4F18D0}"/>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endParaRPr lang="en-US" dirty="0"/>
          </a:p>
        </p:txBody>
      </p:sp>
    </p:spTree>
    <p:extLst>
      <p:ext uri="{BB962C8B-B14F-4D97-AF65-F5344CB8AC3E}">
        <p14:creationId xmlns:p14="http://schemas.microsoft.com/office/powerpoint/2010/main" val="25953587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5D368D-16AB-3DBF-97DD-6608B99BFB20}"/>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265D368D-16AB-3DBF-97DD-6608B99BFB20}"/>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6287148-8397-B1E7-A728-44F427E766E8}"/>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Tree>
    <p:extLst>
      <p:ext uri="{BB962C8B-B14F-4D97-AF65-F5344CB8AC3E}">
        <p14:creationId xmlns:p14="http://schemas.microsoft.com/office/powerpoint/2010/main" val="5613658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67CFAD-6206-021E-1F19-08EA525DEC1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2" name="Rectangle 1">
                <a:extLst>
                  <a:ext uri="{FF2B5EF4-FFF2-40B4-BE49-F238E27FC236}">
                    <a16:creationId xmlns:a16="http://schemas.microsoft.com/office/drawing/2014/main" id="{4367CFAD-6206-021E-1F19-08EA525DEC1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78120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solidFill>
                <a:srgbClr val="FFFFFF"/>
              </a:solidFill>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0" name="Content Placeholder 2">
            <a:extLst>
              <a:ext uri="{FF2B5EF4-FFF2-40B4-BE49-F238E27FC236}">
                <a16:creationId xmlns:a16="http://schemas.microsoft.com/office/drawing/2014/main" id="{429AA54A-9407-2180-E554-2A76C699FFD2}"/>
              </a:ext>
            </a:extLst>
          </p:cNvPr>
          <p:cNvSpPr txBox="1">
            <a:spLocks/>
          </p:cNvSpPr>
          <p:nvPr/>
        </p:nvSpPr>
        <p:spPr>
          <a:xfrm>
            <a:off x="1647479" y="1224953"/>
            <a:ext cx="9020522" cy="2425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solidFill>
                  <a:srgbClr val="C00000"/>
                </a:solidFill>
              </a:rPr>
              <a:t>basic reproduction number </a:t>
            </a:r>
            <a:r>
              <a:rPr lang="en-US" dirty="0"/>
              <a:t>for a pathogen</a:t>
            </a:r>
          </a:p>
          <a:p>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97C83D7-A48F-A4AF-B737-1E1F0DAC70AB}"/>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2" name="Rectangle 31">
                <a:extLst>
                  <a:ext uri="{FF2B5EF4-FFF2-40B4-BE49-F238E27FC236}">
                    <a16:creationId xmlns:a16="http://schemas.microsoft.com/office/drawing/2014/main" id="{D97C83D7-A48F-A4AF-B737-1E1F0DAC70AB}"/>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10377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1" name="Content Placeholder 2">
            <a:extLst>
              <a:ext uri="{FF2B5EF4-FFF2-40B4-BE49-F238E27FC236}">
                <a16:creationId xmlns:a16="http://schemas.microsoft.com/office/drawing/2014/main" id="{13C00DC5-9377-1CA6-9F3B-E9E4C4DA7ADC}"/>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159ED5C-D7F6-7311-A2E4-912D81D20C3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4" name="Rectangle 33">
                <a:extLst>
                  <a:ext uri="{FF2B5EF4-FFF2-40B4-BE49-F238E27FC236}">
                    <a16:creationId xmlns:a16="http://schemas.microsoft.com/office/drawing/2014/main" id="{2159ED5C-D7F6-7311-A2E4-912D81D20C3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71883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2" name="Content Placeholder 2">
            <a:extLst>
              <a:ext uri="{FF2B5EF4-FFF2-40B4-BE49-F238E27FC236}">
                <a16:creationId xmlns:a16="http://schemas.microsoft.com/office/drawing/2014/main" id="{9B40A6BD-A20E-BE53-EA4B-DC4E90616628}"/>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DFBFC3F-49AC-4589-9CFF-F840228A0703}"/>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6" name="Rectangle 35">
                <a:extLst>
                  <a:ext uri="{FF2B5EF4-FFF2-40B4-BE49-F238E27FC236}">
                    <a16:creationId xmlns:a16="http://schemas.microsoft.com/office/drawing/2014/main" id="{EDFBFC3F-49AC-4589-9CFF-F840228A0703}"/>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6991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36" name="Content Placeholder 2">
            <a:extLst>
              <a:ext uri="{FF2B5EF4-FFF2-40B4-BE49-F238E27FC236}">
                <a16:creationId xmlns:a16="http://schemas.microsoft.com/office/drawing/2014/main" id="{22A9B789-D8DE-D13F-2B00-54063F9BC40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A9E66A0-5B94-B627-37B9-126F5261D50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7" name="Rectangle 36">
                <a:extLst>
                  <a:ext uri="{FF2B5EF4-FFF2-40B4-BE49-F238E27FC236}">
                    <a16:creationId xmlns:a16="http://schemas.microsoft.com/office/drawing/2014/main" id="{9A9E66A0-5B94-B627-37B9-126F5261D50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032570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 xmlns:a14="http://schemas.microsoft.com/office/drawing/2010/main">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02113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2"/>
          <p:cNvSpPr>
            <a:spLocks noChangeArrowheads="1"/>
          </p:cNvSpPr>
          <p:nvPr/>
        </p:nvSpPr>
        <p:spPr bwMode="auto">
          <a:xfrm>
            <a:off x="5767552" y="4468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6" name="Oval 3"/>
          <p:cNvSpPr>
            <a:spLocks noChangeArrowheads="1"/>
          </p:cNvSpPr>
          <p:nvPr/>
        </p:nvSpPr>
        <p:spPr bwMode="auto">
          <a:xfrm>
            <a:off x="4091152" y="40111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7" name="Oval 4"/>
          <p:cNvSpPr>
            <a:spLocks noChangeArrowheads="1"/>
          </p:cNvSpPr>
          <p:nvPr/>
        </p:nvSpPr>
        <p:spPr bwMode="auto">
          <a:xfrm>
            <a:off x="5005552" y="52303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8" name="Oval 5"/>
          <p:cNvSpPr>
            <a:spLocks noChangeArrowheads="1"/>
          </p:cNvSpPr>
          <p:nvPr/>
        </p:nvSpPr>
        <p:spPr bwMode="auto">
          <a:xfrm>
            <a:off x="7215352" y="54589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9" name="Oval 6"/>
          <p:cNvSpPr>
            <a:spLocks noChangeArrowheads="1"/>
          </p:cNvSpPr>
          <p:nvPr/>
        </p:nvSpPr>
        <p:spPr bwMode="auto">
          <a:xfrm>
            <a:off x="9729952" y="4239758"/>
            <a:ext cx="304800" cy="381000"/>
          </a:xfrm>
          <a:prstGeom prst="ellipse">
            <a:avLst/>
          </a:prstGeom>
          <a:solidFill>
            <a:srgbClr val="FFFFFF"/>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0" name="Oval 9"/>
          <p:cNvSpPr>
            <a:spLocks noChangeArrowheads="1"/>
          </p:cNvSpPr>
          <p:nvPr/>
        </p:nvSpPr>
        <p:spPr bwMode="auto">
          <a:xfrm>
            <a:off x="4091152" y="40111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1" name="Oval 10"/>
          <p:cNvSpPr>
            <a:spLocks noChangeArrowheads="1"/>
          </p:cNvSpPr>
          <p:nvPr/>
        </p:nvSpPr>
        <p:spPr bwMode="auto">
          <a:xfrm>
            <a:off x="7215352" y="54589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2" name="Oval 11"/>
          <p:cNvSpPr>
            <a:spLocks noChangeArrowheads="1"/>
          </p:cNvSpPr>
          <p:nvPr/>
        </p:nvSpPr>
        <p:spPr bwMode="auto">
          <a:xfrm>
            <a:off x="5005552" y="5230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3" name="Oval 12"/>
          <p:cNvSpPr>
            <a:spLocks noChangeArrowheads="1"/>
          </p:cNvSpPr>
          <p:nvPr/>
        </p:nvSpPr>
        <p:spPr bwMode="auto">
          <a:xfrm>
            <a:off x="9729952" y="4239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4" name="Oval 13"/>
          <p:cNvSpPr>
            <a:spLocks noChangeArrowheads="1"/>
          </p:cNvSpPr>
          <p:nvPr/>
        </p:nvSpPr>
        <p:spPr bwMode="auto">
          <a:xfrm>
            <a:off x="5767552" y="44683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5" name="Oval 14"/>
          <p:cNvSpPr>
            <a:spLocks noChangeArrowheads="1"/>
          </p:cNvSpPr>
          <p:nvPr/>
        </p:nvSpPr>
        <p:spPr bwMode="auto">
          <a:xfrm>
            <a:off x="49293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6" name="Oval 15"/>
          <p:cNvSpPr>
            <a:spLocks noChangeArrowheads="1"/>
          </p:cNvSpPr>
          <p:nvPr/>
        </p:nvSpPr>
        <p:spPr bwMode="auto">
          <a:xfrm>
            <a:off x="5767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7" name="Oval 16"/>
          <p:cNvSpPr>
            <a:spLocks noChangeArrowheads="1"/>
          </p:cNvSpPr>
          <p:nvPr/>
        </p:nvSpPr>
        <p:spPr bwMode="auto">
          <a:xfrm>
            <a:off x="5538952" y="3934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8" name="Oval 17"/>
          <p:cNvSpPr>
            <a:spLocks noChangeArrowheads="1"/>
          </p:cNvSpPr>
          <p:nvPr/>
        </p:nvSpPr>
        <p:spPr bwMode="auto">
          <a:xfrm>
            <a:off x="4243552" y="51541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19" name="Oval 18"/>
          <p:cNvSpPr>
            <a:spLocks noChangeArrowheads="1"/>
          </p:cNvSpPr>
          <p:nvPr/>
        </p:nvSpPr>
        <p:spPr bwMode="auto">
          <a:xfrm>
            <a:off x="8205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0" name="Oval 19"/>
          <p:cNvSpPr>
            <a:spLocks noChangeArrowheads="1"/>
          </p:cNvSpPr>
          <p:nvPr/>
        </p:nvSpPr>
        <p:spPr bwMode="auto">
          <a:xfrm>
            <a:off x="2490952" y="4620758"/>
            <a:ext cx="304800" cy="381000"/>
          </a:xfrm>
          <a:prstGeom prst="ellipse">
            <a:avLst/>
          </a:prstGeom>
          <a:solidFill>
            <a:srgbClr val="FF0000"/>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1" name="Oval 20"/>
          <p:cNvSpPr>
            <a:spLocks noChangeArrowheads="1"/>
          </p:cNvSpPr>
          <p:nvPr/>
        </p:nvSpPr>
        <p:spPr bwMode="auto">
          <a:xfrm>
            <a:off x="6529552" y="46969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2" name="Oval 21"/>
          <p:cNvSpPr>
            <a:spLocks noChangeArrowheads="1"/>
          </p:cNvSpPr>
          <p:nvPr/>
        </p:nvSpPr>
        <p:spPr bwMode="auto">
          <a:xfrm>
            <a:off x="6377152" y="3858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3" name="Oval 22"/>
          <p:cNvSpPr>
            <a:spLocks noChangeArrowheads="1"/>
          </p:cNvSpPr>
          <p:nvPr/>
        </p:nvSpPr>
        <p:spPr bwMode="auto">
          <a:xfrm>
            <a:off x="70629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4" name="Oval 23"/>
          <p:cNvSpPr>
            <a:spLocks noChangeArrowheads="1"/>
          </p:cNvSpPr>
          <p:nvPr/>
        </p:nvSpPr>
        <p:spPr bwMode="auto">
          <a:xfrm>
            <a:off x="9044152" y="5687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5" name="Oval 24"/>
          <p:cNvSpPr>
            <a:spLocks noChangeArrowheads="1"/>
          </p:cNvSpPr>
          <p:nvPr/>
        </p:nvSpPr>
        <p:spPr bwMode="auto">
          <a:xfrm>
            <a:off x="9044152" y="41635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6" name="Oval 25"/>
          <p:cNvSpPr>
            <a:spLocks noChangeArrowheads="1"/>
          </p:cNvSpPr>
          <p:nvPr/>
        </p:nvSpPr>
        <p:spPr bwMode="auto">
          <a:xfrm>
            <a:off x="9577552" y="5001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sp>
        <p:nvSpPr>
          <p:cNvPr id="27" name="Oval 26"/>
          <p:cNvSpPr>
            <a:spLocks noChangeArrowheads="1"/>
          </p:cNvSpPr>
          <p:nvPr/>
        </p:nvSpPr>
        <p:spPr bwMode="auto">
          <a:xfrm>
            <a:off x="8434552" y="5382758"/>
            <a:ext cx="304800" cy="381000"/>
          </a:xfrm>
          <a:prstGeom prst="ellipse">
            <a:avLst/>
          </a:prstGeom>
          <a:solidFill>
            <a:srgbClr val="CCFFCC"/>
          </a:solidFill>
          <a:ln w="9525">
            <a:solidFill>
              <a:schemeClr val="tx1"/>
            </a:solidFill>
            <a:round/>
            <a:headEnd/>
            <a:tailEnd/>
          </a:ln>
        </p:spPr>
        <p:txBody>
          <a:bodyPr wrap="none" lIns="90000" tIns="46800" rIns="90000" bIns="46800" anchor="ctr"/>
          <a:lstStyle/>
          <a:p>
            <a:endParaRPr lang="en-US">
              <a:latin typeface="Corbel" charset="0"/>
            </a:endParaRPr>
          </a:p>
        </p:txBody>
      </p:sp>
      <p:cxnSp>
        <p:nvCxnSpPr>
          <p:cNvPr id="28" name="AutoShape 27"/>
          <p:cNvCxnSpPr>
            <a:cxnSpLocks noChangeShapeType="1"/>
            <a:stCxn id="20" idx="6"/>
            <a:endCxn id="10" idx="3"/>
          </p:cNvCxnSpPr>
          <p:nvPr/>
        </p:nvCxnSpPr>
        <p:spPr bwMode="auto">
          <a:xfrm flipV="1">
            <a:off x="2795752" y="4336596"/>
            <a:ext cx="1339850" cy="474662"/>
          </a:xfrm>
          <a:prstGeom prst="curvedConnector2">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29" name="AutoShape 28"/>
          <p:cNvCxnSpPr>
            <a:cxnSpLocks noChangeShapeType="1"/>
            <a:endCxn id="12" idx="4"/>
          </p:cNvCxnSpPr>
          <p:nvPr/>
        </p:nvCxnSpPr>
        <p:spPr bwMode="auto">
          <a:xfrm>
            <a:off x="2643352" y="4773158"/>
            <a:ext cx="2514600" cy="838200"/>
          </a:xfrm>
          <a:prstGeom prst="curvedConnector4">
            <a:avLst>
              <a:gd name="adj1" fmla="val 46972"/>
              <a:gd name="adj2" fmla="val 127273"/>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0" name="AutoShape 29"/>
          <p:cNvCxnSpPr>
            <a:cxnSpLocks noChangeShapeType="1"/>
            <a:stCxn id="20" idx="6"/>
            <a:endCxn id="14" idx="4"/>
          </p:cNvCxnSpPr>
          <p:nvPr/>
        </p:nvCxnSpPr>
        <p:spPr bwMode="auto">
          <a:xfrm>
            <a:off x="2795752" y="4811258"/>
            <a:ext cx="3124200" cy="38100"/>
          </a:xfrm>
          <a:prstGeom prst="curvedConnector4">
            <a:avLst>
              <a:gd name="adj1" fmla="val 47560"/>
              <a:gd name="adj2" fmla="val 700000"/>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1" name="AutoShape 30"/>
          <p:cNvCxnSpPr>
            <a:cxnSpLocks noChangeShapeType="1"/>
            <a:stCxn id="20" idx="5"/>
            <a:endCxn id="11" idx="3"/>
          </p:cNvCxnSpPr>
          <p:nvPr/>
        </p:nvCxnSpPr>
        <p:spPr bwMode="auto">
          <a:xfrm rot="16200000" flipH="1">
            <a:off x="4586452" y="3111046"/>
            <a:ext cx="838200" cy="4508500"/>
          </a:xfrm>
          <a:prstGeom prst="curvedConnector3">
            <a:avLst>
              <a:gd name="adj1" fmla="val 133931"/>
            </a:avLst>
          </a:prstGeom>
          <a:noFill/>
          <a:ln w="38100">
            <a:solidFill>
              <a:srgbClr val="FF0000"/>
            </a:solidFill>
            <a:round/>
            <a:headEnd/>
            <a:tailEnd type="stealth" w="med" len="med"/>
          </a:ln>
          <a:extLst>
            <a:ext uri="{909E8E84-426E-40dd-AFC4-6F175D3DCCD1}">
              <a14:hiddenFill xmlns:a14="http://schemas.microsoft.com/office/drawing/2010/main" xmlns="">
                <a:noFill/>
              </a14:hiddenFill>
            </a:ext>
          </a:extLst>
        </p:spPr>
      </p:cxnSp>
      <p:cxnSp>
        <p:nvCxnSpPr>
          <p:cNvPr id="32" name="AutoShape 31"/>
          <p:cNvCxnSpPr>
            <a:cxnSpLocks noChangeShapeType="1"/>
            <a:stCxn id="20" idx="7"/>
            <a:endCxn id="13" idx="1"/>
          </p:cNvCxnSpPr>
          <p:nvPr/>
        </p:nvCxnSpPr>
        <p:spPr bwMode="auto">
          <a:xfrm rot="5400000" flipH="1" flipV="1">
            <a:off x="6072352" y="974271"/>
            <a:ext cx="381000" cy="7023100"/>
          </a:xfrm>
          <a:prstGeom prst="curvedConnector3">
            <a:avLst>
              <a:gd name="adj1" fmla="val 254644"/>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cxnSp>
        <p:nvCxnSpPr>
          <p:cNvPr id="33" name="AutoShape 33"/>
          <p:cNvCxnSpPr>
            <a:cxnSpLocks noChangeShapeType="1"/>
            <a:endCxn id="20" idx="4"/>
          </p:cNvCxnSpPr>
          <p:nvPr/>
        </p:nvCxnSpPr>
        <p:spPr bwMode="auto">
          <a:xfrm rot="16200000">
            <a:off x="2071852" y="5039858"/>
            <a:ext cx="609600" cy="533400"/>
          </a:xfrm>
          <a:prstGeom prst="curvedConnector3">
            <a:avLst>
              <a:gd name="adj1" fmla="val 50000"/>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mc:AlternateContent xmlns:mc="http://schemas.openxmlformats.org/markup-compatibility/2006" xmlns:a14="http://schemas.microsoft.com/office/drawing/2010/main">
        <mc:Choice Requires="a14">
          <p:sp>
            <p:nvSpPr>
              <p:cNvPr id="34" name="TextBox 33"/>
              <p:cNvSpPr txBox="1">
                <a:spLocks noChangeArrowheads="1"/>
              </p:cNvSpPr>
              <p:nvPr/>
            </p:nvSpPr>
            <p:spPr bwMode="auto">
              <a:xfrm>
                <a:off x="204951" y="6226000"/>
                <a:ext cx="3810000"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r>
                  <a:rPr lang="en-US" sz="2800" dirty="0">
                    <a:latin typeface="+mn-lt"/>
                    <a:cs typeface="Times New Roman" charset="0"/>
                  </a:rPr>
                  <a:t>What is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a:t>
                </a:r>
              </a:p>
            </p:txBody>
          </p:sp>
        </mc:Choice>
        <mc:Fallback xmlns="">
          <p:sp>
            <p:nvSpPr>
              <p:cNvPr id="34" name="TextBox 33"/>
              <p:cNvSpPr txBox="1">
                <a:spLocks noRot="1" noChangeAspect="1" noMove="1" noResize="1" noEditPoints="1" noAdjustHandles="1" noChangeArrowheads="1" noChangeShapeType="1" noTextEdit="1"/>
              </p:cNvSpPr>
              <p:nvPr/>
            </p:nvSpPr>
            <p:spPr bwMode="auto">
              <a:xfrm>
                <a:off x="204951" y="6226000"/>
                <a:ext cx="3810000" cy="523875"/>
              </a:xfrm>
              <a:prstGeom prst="rect">
                <a:avLst/>
              </a:prstGeom>
              <a:blipFill>
                <a:blip r:embed="rId3"/>
                <a:stretch>
                  <a:fillRect l="-3322" t="-11905" b="-28571"/>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8" name="Content Placeholder 2">
            <a:extLst>
              <a:ext uri="{FF2B5EF4-FFF2-40B4-BE49-F238E27FC236}">
                <a16:creationId xmlns:a16="http://schemas.microsoft.com/office/drawing/2014/main" id="{7156E49A-060F-1E15-92ED-84EAAD93AA33}"/>
              </a:ext>
            </a:extLst>
          </p:cNvPr>
          <p:cNvSpPr>
            <a:spLocks noGrp="1"/>
          </p:cNvSpPr>
          <p:nvPr>
            <p:ph idx="1"/>
          </p:nvPr>
        </p:nvSpPr>
        <p:spPr>
          <a:xfrm>
            <a:off x="1647479" y="1224953"/>
            <a:ext cx="9020522" cy="2425594"/>
          </a:xfrm>
        </p:spPr>
        <p:txBody>
          <a:bodyPr>
            <a:normAutofit/>
          </a:bodyPr>
          <a:lstStyle/>
          <a:p>
            <a:r>
              <a:rPr lang="en-US" dirty="0"/>
              <a:t>The </a:t>
            </a:r>
            <a:r>
              <a:rPr lang="en-US" b="1" dirty="0">
                <a:solidFill>
                  <a:srgbClr val="C00000"/>
                </a:solidFill>
              </a:rPr>
              <a:t>basic reproduction number </a:t>
            </a:r>
            <a:r>
              <a:rPr lang="en-US" dirty="0"/>
              <a:t>for a pathogen</a:t>
            </a:r>
          </a:p>
          <a:p>
            <a:pPr lvl="0"/>
            <a:r>
              <a:rPr lang="en-US" dirty="0"/>
              <a:t>Defined as: the number of new cases caused by one infectious case in a </a:t>
            </a:r>
            <a:r>
              <a:rPr lang="en-US" b="1" dirty="0">
                <a:solidFill>
                  <a:schemeClr val="accent6"/>
                </a:solidFill>
              </a:rPr>
              <a:t>completely susceptible </a:t>
            </a:r>
            <a:r>
              <a:rPr lang="en-US" dirty="0"/>
              <a:t>population</a:t>
            </a:r>
          </a:p>
          <a:p>
            <a:endParaRPr lang="en-US" dirty="0"/>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371A4AC-81CC-C8C8-C257-0D327D997F8A}"/>
                  </a:ext>
                </a:extLst>
              </p:cNvPr>
              <p:cNvSpPr/>
              <p:nvPr/>
            </p:nvSpPr>
            <p:spPr>
              <a:xfrm>
                <a:off x="0" y="0"/>
                <a:ext cx="1810874" cy="1353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en-US" sz="5500" b="1" i="1">
                              <a:solidFill>
                                <a:srgbClr val="C00000"/>
                              </a:solidFill>
                              <a:latin typeface="Cambria Math" panose="02040503050406030204" pitchFamily="18" charset="0"/>
                            </a:rPr>
                          </m:ctrlPr>
                        </m:sSubPr>
                        <m:e>
                          <m:r>
                            <a:rPr lang="en-US" sz="5500" b="1" i="1">
                              <a:solidFill>
                                <a:srgbClr val="C00000"/>
                              </a:solidFill>
                              <a:latin typeface="Cambria Math" panose="02040503050406030204" pitchFamily="18" charset="0"/>
                            </a:rPr>
                            <m:t>𝑹</m:t>
                          </m:r>
                        </m:e>
                        <m:sub>
                          <m:r>
                            <a:rPr lang="en-US" sz="5500" b="1" i="1">
                              <a:solidFill>
                                <a:srgbClr val="C00000"/>
                              </a:solidFill>
                              <a:latin typeface="Cambria Math" panose="02040503050406030204" pitchFamily="18" charset="0"/>
                            </a:rPr>
                            <m:t>𝒐</m:t>
                          </m:r>
                        </m:sub>
                      </m:sSub>
                    </m:oMath>
                  </m:oMathPara>
                </a14:m>
                <a:endParaRPr lang="en-US" sz="5500" dirty="0">
                  <a:solidFill>
                    <a:schemeClr val="tx1"/>
                  </a:solidFill>
                  <a:latin typeface="Franklin Gothic Medium" pitchFamily="34" charset="0"/>
                </a:endParaRPr>
              </a:p>
            </p:txBody>
          </p:sp>
        </mc:Choice>
        <mc:Fallback xmlns="">
          <p:sp>
            <p:nvSpPr>
              <p:cNvPr id="39" name="Rectangle 38">
                <a:extLst>
                  <a:ext uri="{FF2B5EF4-FFF2-40B4-BE49-F238E27FC236}">
                    <a16:creationId xmlns:a16="http://schemas.microsoft.com/office/drawing/2014/main" id="{8371A4AC-81CC-C8C8-C257-0D327D997F8A}"/>
                  </a:ext>
                </a:extLst>
              </p:cNvPr>
              <p:cNvSpPr>
                <a:spLocks noRot="1" noChangeAspect="1" noMove="1" noResize="1" noEditPoints="1" noAdjustHandles="1" noChangeArrowheads="1" noChangeShapeType="1" noTextEdit="1"/>
              </p:cNvSpPr>
              <p:nvPr/>
            </p:nvSpPr>
            <p:spPr>
              <a:xfrm>
                <a:off x="0" y="0"/>
                <a:ext cx="1810874" cy="1353565"/>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DA4962-3B92-8EA7-DB27-1099DB3CE676}"/>
                  </a:ext>
                </a:extLst>
              </p:cNvPr>
              <p:cNvSpPr txBox="1">
                <a:spLocks noChangeArrowheads="1"/>
              </p:cNvSpPr>
              <p:nvPr/>
            </p:nvSpPr>
            <p:spPr bwMode="auto">
              <a:xfrm>
                <a:off x="10860831" y="6226000"/>
                <a:ext cx="1295079" cy="523875"/>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37931725" indent="-37474525">
                  <a:defRPr>
                    <a:solidFill>
                      <a:schemeClr val="tx1"/>
                    </a:solidFill>
                    <a:latin typeface="Corbel" charset="0"/>
                    <a:ea typeface="ＭＳ Ｐゴシック" charset="0"/>
                  </a:defRPr>
                </a:lvl2pPr>
                <a:lvl3pPr>
                  <a:defRPr>
                    <a:solidFill>
                      <a:schemeClr val="tx1"/>
                    </a:solidFill>
                    <a:latin typeface="Corbel" charset="0"/>
                    <a:ea typeface="ＭＳ Ｐゴシック" charset="0"/>
                  </a:defRPr>
                </a:lvl3pPr>
                <a:lvl4pPr>
                  <a:defRPr>
                    <a:solidFill>
                      <a:schemeClr val="tx1"/>
                    </a:solidFill>
                    <a:latin typeface="Corbel" charset="0"/>
                    <a:ea typeface="ＭＳ Ｐゴシック" charset="0"/>
                  </a:defRPr>
                </a:lvl4pPr>
                <a:lvl5pPr>
                  <a:defRPr>
                    <a:solidFill>
                      <a:schemeClr val="tx1"/>
                    </a:solidFill>
                    <a:latin typeface="Corbel" charset="0"/>
                    <a:ea typeface="ＭＳ Ｐゴシック" charset="0"/>
                  </a:defRPr>
                </a:lvl5pPr>
                <a:lvl6pPr marL="457200" fontAlgn="base">
                  <a:spcBef>
                    <a:spcPct val="0"/>
                  </a:spcBef>
                  <a:spcAft>
                    <a:spcPct val="0"/>
                  </a:spcAft>
                  <a:defRPr>
                    <a:solidFill>
                      <a:schemeClr val="tx1"/>
                    </a:solidFill>
                    <a:latin typeface="Corbel" charset="0"/>
                    <a:ea typeface="ＭＳ Ｐゴシック" charset="0"/>
                  </a:defRPr>
                </a:lvl6pPr>
                <a:lvl7pPr marL="914400" fontAlgn="base">
                  <a:spcBef>
                    <a:spcPct val="0"/>
                  </a:spcBef>
                  <a:spcAft>
                    <a:spcPct val="0"/>
                  </a:spcAft>
                  <a:defRPr>
                    <a:solidFill>
                      <a:schemeClr val="tx1"/>
                    </a:solidFill>
                    <a:latin typeface="Corbel" charset="0"/>
                    <a:ea typeface="ＭＳ Ｐゴシック" charset="0"/>
                  </a:defRPr>
                </a:lvl7pPr>
                <a:lvl8pPr marL="1371600" fontAlgn="base">
                  <a:spcBef>
                    <a:spcPct val="0"/>
                  </a:spcBef>
                  <a:spcAft>
                    <a:spcPct val="0"/>
                  </a:spcAft>
                  <a:defRPr>
                    <a:solidFill>
                      <a:schemeClr val="tx1"/>
                    </a:solidFill>
                    <a:latin typeface="Corbel" charset="0"/>
                    <a:ea typeface="ＭＳ Ｐゴシック" charset="0"/>
                  </a:defRPr>
                </a:lvl8pPr>
                <a:lvl9pPr marL="1828800" fontAlgn="base">
                  <a:spcBef>
                    <a:spcPct val="0"/>
                  </a:spcBef>
                  <a:spcAft>
                    <a:spcPct val="0"/>
                  </a:spcAft>
                  <a:defRPr>
                    <a:solidFill>
                      <a:schemeClr val="tx1"/>
                    </a:solidFill>
                    <a:latin typeface="Corbel" charset="0"/>
                    <a:ea typeface="ＭＳ Ｐゴシック" charset="0"/>
                  </a:defRPr>
                </a:lvl9p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rPr>
                          <m:t>𝑹</m:t>
                        </m:r>
                      </m:e>
                      <m:sub>
                        <m:r>
                          <a:rPr lang="en-US" sz="2800" b="1" i="1">
                            <a:solidFill>
                              <a:srgbClr val="C00000"/>
                            </a:solidFill>
                            <a:latin typeface="Cambria Math" panose="02040503050406030204" pitchFamily="18" charset="0"/>
                          </a:rPr>
                          <m:t>𝒐</m:t>
                        </m:r>
                      </m:sub>
                    </m:sSub>
                  </m:oMath>
                </a14:m>
                <a:r>
                  <a:rPr lang="en-US" sz="2800" dirty="0">
                    <a:latin typeface="+mn-lt"/>
                    <a:cs typeface="Times New Roman" charset="0"/>
                  </a:rPr>
                  <a:t> = 5</a:t>
                </a:r>
              </a:p>
            </p:txBody>
          </p:sp>
        </mc:Choice>
        <mc:Fallback xmlns="">
          <p:sp>
            <p:nvSpPr>
              <p:cNvPr id="2" name="TextBox 1">
                <a:extLst>
                  <a:ext uri="{FF2B5EF4-FFF2-40B4-BE49-F238E27FC236}">
                    <a16:creationId xmlns:a16="http://schemas.microsoft.com/office/drawing/2014/main" id="{D5DA4962-3B92-8EA7-DB27-1099DB3CE676}"/>
                  </a:ext>
                </a:extLst>
              </p:cNvPr>
              <p:cNvSpPr txBox="1">
                <a:spLocks noRot="1" noChangeAspect="1" noMove="1" noResize="1" noEditPoints="1" noAdjustHandles="1" noChangeArrowheads="1" noChangeShapeType="1" noTextEdit="1"/>
              </p:cNvSpPr>
              <p:nvPr/>
            </p:nvSpPr>
            <p:spPr bwMode="auto">
              <a:xfrm>
                <a:off x="10860831" y="6226000"/>
                <a:ext cx="1295079" cy="523875"/>
              </a:xfrm>
              <a:prstGeom prst="rect">
                <a:avLst/>
              </a:prstGeom>
              <a:blipFill>
                <a:blip r:embed="rId5"/>
                <a:stretch>
                  <a:fillRect l="-2913" t="-11905" b="-28571"/>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3351290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oster_best_fit_models_combined.pdf"/>
          <p:cNvPicPr>
            <a:picLocks noChangeAspect="1"/>
          </p:cNvPicPr>
          <p:nvPr/>
        </p:nvPicPr>
        <p:blipFill rotWithShape="1">
          <a:blip r:embed="rId3">
            <a:extLst>
              <a:ext uri="{28A0092B-C50C-407E-A947-70E740481C1C}">
                <a14:useLocalDpi xmlns:a14="http://schemas.microsoft.com/office/drawing/2010/main" val="0"/>
              </a:ext>
            </a:extLst>
          </a:blip>
          <a:srcRect l="66185" t="2189" b="48960"/>
          <a:stretch/>
        </p:blipFill>
        <p:spPr>
          <a:xfrm>
            <a:off x="28347456" y="20083036"/>
            <a:ext cx="4769932" cy="4447031"/>
          </a:xfrm>
          <a:prstGeom prst="rect">
            <a:avLst/>
          </a:prstGeom>
        </p:spPr>
      </p:pic>
      <p:pic>
        <p:nvPicPr>
          <p:cNvPr id="19" name="Picture 18" descr="poster_best_fit_models_combined.pdf"/>
          <p:cNvPicPr>
            <a:picLocks noChangeAspect="1"/>
          </p:cNvPicPr>
          <p:nvPr/>
        </p:nvPicPr>
        <p:blipFill rotWithShape="1">
          <a:blip r:embed="rId4">
            <a:extLst>
              <a:ext uri="{28A0092B-C50C-407E-A947-70E740481C1C}">
                <a14:useLocalDpi xmlns:a14="http://schemas.microsoft.com/office/drawing/2010/main" val="0"/>
              </a:ext>
            </a:extLst>
          </a:blip>
          <a:srcRect l="66204" t="49406"/>
          <a:stretch/>
        </p:blipFill>
        <p:spPr>
          <a:xfrm>
            <a:off x="28363671" y="24528073"/>
            <a:ext cx="4767239" cy="4605714"/>
          </a:xfrm>
          <a:prstGeom prst="rect">
            <a:avLst/>
          </a:prstGeom>
        </p:spPr>
      </p:pic>
      <p:sp>
        <p:nvSpPr>
          <p:cNvPr id="7" name="Title 1">
            <a:extLst>
              <a:ext uri="{FF2B5EF4-FFF2-40B4-BE49-F238E27FC236}">
                <a16:creationId xmlns:a16="http://schemas.microsoft.com/office/drawing/2014/main" id="{1DB6D8F3-DDB5-9823-ADFA-1B7FC52F08F5}"/>
              </a:ext>
            </a:extLst>
          </p:cNvPr>
          <p:cNvSpPr txBox="1">
            <a:spLocks/>
          </p:cNvSpPr>
          <p:nvPr/>
        </p:nvSpPr>
        <p:spPr>
          <a:xfrm>
            <a:off x="2442015" y="175746"/>
            <a:ext cx="7722323" cy="85725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latin typeface="+mn-lt"/>
              </a:rPr>
              <a:t>We can add realism to our models with births and deaths to </a:t>
            </a:r>
            <a:r>
              <a:rPr lang="en-US" sz="2800" b="1" dirty="0">
                <a:solidFill>
                  <a:srgbClr val="C00000"/>
                </a:solidFill>
                <a:latin typeface="+mn-lt"/>
              </a:rPr>
              <a:t>maintain</a:t>
            </a:r>
            <a:r>
              <a:rPr lang="en-US" sz="2800" dirty="0">
                <a:latin typeface="+mn-lt"/>
              </a:rPr>
              <a:t> endemic pathogens.</a:t>
            </a:r>
          </a:p>
        </p:txBody>
      </p:sp>
      <p:pic>
        <p:nvPicPr>
          <p:cNvPr id="26" name="Graphic 62" descr="Woman outline">
            <a:extLst>
              <a:ext uri="{FF2B5EF4-FFF2-40B4-BE49-F238E27FC236}">
                <a16:creationId xmlns:a16="http://schemas.microsoft.com/office/drawing/2014/main" id="{8C4E4104-D411-5AF1-04C6-01DDF0CFEF7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82113" y="3019698"/>
            <a:ext cx="701653" cy="701653"/>
          </a:xfrm>
          <a:prstGeom prst="rect">
            <a:avLst/>
          </a:prstGeom>
        </p:spPr>
      </p:pic>
      <p:pic>
        <p:nvPicPr>
          <p:cNvPr id="30" name="Graphic 63" descr="Woman outline">
            <a:extLst>
              <a:ext uri="{FF2B5EF4-FFF2-40B4-BE49-F238E27FC236}">
                <a16:creationId xmlns:a16="http://schemas.microsoft.com/office/drawing/2014/main" id="{5000DE37-9C58-4DE6-966C-2D9E53A3EF5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878012" y="3072946"/>
            <a:ext cx="701653" cy="701653"/>
          </a:xfrm>
          <a:prstGeom prst="rect">
            <a:avLst/>
          </a:prstGeom>
        </p:spPr>
      </p:pic>
      <p:pic>
        <p:nvPicPr>
          <p:cNvPr id="31" name="Graphic 64" descr="Woman outline">
            <a:extLst>
              <a:ext uri="{FF2B5EF4-FFF2-40B4-BE49-F238E27FC236}">
                <a16:creationId xmlns:a16="http://schemas.microsoft.com/office/drawing/2014/main" id="{0A513BD9-535A-8B40-54CD-8608A4ED184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738866" y="2983453"/>
            <a:ext cx="701653" cy="701653"/>
          </a:xfrm>
          <a:prstGeom prst="rect">
            <a:avLst/>
          </a:prstGeom>
        </p:spPr>
      </p:pic>
      <p:grpSp>
        <p:nvGrpSpPr>
          <p:cNvPr id="40" name="Group 39">
            <a:extLst>
              <a:ext uri="{FF2B5EF4-FFF2-40B4-BE49-F238E27FC236}">
                <a16:creationId xmlns:a16="http://schemas.microsoft.com/office/drawing/2014/main" id="{8CA734AB-4913-1286-43AB-CDB821B2CF6B}"/>
              </a:ext>
            </a:extLst>
          </p:cNvPr>
          <p:cNvGrpSpPr/>
          <p:nvPr/>
        </p:nvGrpSpPr>
        <p:grpSpPr>
          <a:xfrm>
            <a:off x="5702182" y="826767"/>
            <a:ext cx="5931043" cy="2105241"/>
            <a:chOff x="2634893" y="952481"/>
            <a:chExt cx="5931043" cy="2105241"/>
          </a:xfrm>
        </p:grpSpPr>
        <p:grpSp>
          <p:nvGrpSpPr>
            <p:cNvPr id="11" name="Group 10">
              <a:extLst>
                <a:ext uri="{FF2B5EF4-FFF2-40B4-BE49-F238E27FC236}">
                  <a16:creationId xmlns:a16="http://schemas.microsoft.com/office/drawing/2014/main" id="{F9E21A10-0B07-D917-39AE-36009B872993}"/>
                </a:ext>
              </a:extLst>
            </p:cNvPr>
            <p:cNvGrpSpPr/>
            <p:nvPr/>
          </p:nvGrpSpPr>
          <p:grpSpPr>
            <a:xfrm>
              <a:off x="3626063" y="1525402"/>
              <a:ext cx="4939873" cy="1448257"/>
              <a:chOff x="2514122" y="1996212"/>
              <a:chExt cx="4939873" cy="1448257"/>
            </a:xfrm>
          </p:grpSpPr>
          <p:grpSp>
            <p:nvGrpSpPr>
              <p:cNvPr id="12" name="Group 11">
                <a:extLst>
                  <a:ext uri="{FF2B5EF4-FFF2-40B4-BE49-F238E27FC236}">
                    <a16:creationId xmlns:a16="http://schemas.microsoft.com/office/drawing/2014/main" id="{4C983813-8730-FF4E-64E7-A1752B15EAC2}"/>
                  </a:ext>
                </a:extLst>
              </p:cNvPr>
              <p:cNvGrpSpPr/>
              <p:nvPr/>
            </p:nvGrpSpPr>
            <p:grpSpPr>
              <a:xfrm>
                <a:off x="2514122" y="1996212"/>
                <a:ext cx="4085663" cy="1448257"/>
                <a:chOff x="2797962" y="2549616"/>
                <a:chExt cx="2926208" cy="961934"/>
              </a:xfrm>
            </p:grpSpPr>
            <p:graphicFrame>
              <p:nvGraphicFramePr>
                <p:cNvPr id="15" name="Object 14">
                  <a:extLst>
                    <a:ext uri="{FF2B5EF4-FFF2-40B4-BE49-F238E27FC236}">
                      <a16:creationId xmlns:a16="http://schemas.microsoft.com/office/drawing/2014/main" id="{491805FF-6018-2E17-B82E-4317F48CC434}"/>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8" imgW="114300" imgH="165100" progId="Equation.3">
                        <p:embed/>
                      </p:oleObj>
                    </mc:Choice>
                    <mc:Fallback>
                      <p:oleObj name="Equation" r:id="rId8" imgW="114300" imgH="165100" progId="Equation.3">
                        <p:embed/>
                        <p:pic>
                          <p:nvPicPr>
                            <p:cNvPr id="15" name="Object 14">
                              <a:extLst>
                                <a:ext uri="{FF2B5EF4-FFF2-40B4-BE49-F238E27FC236}">
                                  <a16:creationId xmlns:a16="http://schemas.microsoft.com/office/drawing/2014/main" id="{491805FF-6018-2E17-B82E-4317F48CC434}"/>
                                </a:ext>
                              </a:extLst>
                            </p:cNvPr>
                            <p:cNvPicPr/>
                            <p:nvPr/>
                          </p:nvPicPr>
                          <p:blipFill>
                            <a:blip r:embed="rId9"/>
                            <a:stretch>
                              <a:fillRect/>
                            </a:stretch>
                          </p:blipFill>
                          <p:spPr>
                            <a:xfrm>
                              <a:off x="4514850" y="3346450"/>
                              <a:ext cx="114300" cy="165100"/>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2B1AA6B5-1382-AC5E-8F1D-35D7791055BD}"/>
                    </a:ext>
                  </a:extLst>
                </p:cNvPr>
                <p:cNvGrpSpPr/>
                <p:nvPr/>
              </p:nvGrpSpPr>
              <p:grpSpPr>
                <a:xfrm>
                  <a:off x="2797962" y="2549616"/>
                  <a:ext cx="2926208" cy="961932"/>
                  <a:chOff x="3373673" y="2139665"/>
                  <a:chExt cx="2926208" cy="961932"/>
                </a:xfrm>
              </p:grpSpPr>
              <p:grpSp>
                <p:nvGrpSpPr>
                  <p:cNvPr id="21" name="Group 20">
                    <a:extLst>
                      <a:ext uri="{FF2B5EF4-FFF2-40B4-BE49-F238E27FC236}">
                        <a16:creationId xmlns:a16="http://schemas.microsoft.com/office/drawing/2014/main" id="{782F0AA7-168D-E2FF-A998-71783FB77E63}"/>
                      </a:ext>
                    </a:extLst>
                  </p:cNvPr>
                  <p:cNvGrpSpPr/>
                  <p:nvPr/>
                </p:nvGrpSpPr>
                <p:grpSpPr>
                  <a:xfrm>
                    <a:off x="3373673" y="2139665"/>
                    <a:ext cx="2926208" cy="961932"/>
                    <a:chOff x="3373673" y="2139665"/>
                    <a:chExt cx="2926208" cy="961932"/>
                  </a:xfrm>
                </p:grpSpPr>
                <p:sp>
                  <p:nvSpPr>
                    <p:cNvPr id="23" name="Rectangle 22">
                      <a:extLst>
                        <a:ext uri="{FF2B5EF4-FFF2-40B4-BE49-F238E27FC236}">
                          <a16:creationId xmlns:a16="http://schemas.microsoft.com/office/drawing/2014/main" id="{0D2E7248-5CA6-BC03-BFE4-A29AAD49BFCB}"/>
                        </a:ext>
                      </a:extLst>
                    </p:cNvPr>
                    <p:cNvSpPr/>
                    <p:nvPr/>
                  </p:nvSpPr>
                  <p:spPr>
                    <a:xfrm>
                      <a:off x="3373673" y="2288495"/>
                      <a:ext cx="843111" cy="813102"/>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p>
                    <a:p>
                      <a:pPr algn="ctr"/>
                      <a:r>
                        <a:rPr lang="en-US" sz="1600" dirty="0">
                          <a:cs typeface="Cambria Math"/>
                        </a:rPr>
                        <a:t>Susceptible</a:t>
                      </a:r>
                      <a:endParaRPr lang="en-US" sz="1600" dirty="0">
                        <a:cs typeface="Times New Roman"/>
                      </a:endParaRPr>
                    </a:p>
                  </p:txBody>
                </p:sp>
                <p:sp>
                  <p:nvSpPr>
                    <p:cNvPr id="24" name="Rectangle 23">
                      <a:extLst>
                        <a:ext uri="{FF2B5EF4-FFF2-40B4-BE49-F238E27FC236}">
                          <a16:creationId xmlns:a16="http://schemas.microsoft.com/office/drawing/2014/main" id="{DFF83FA4-C364-74B9-ABC5-294ED149191E}"/>
                        </a:ext>
                      </a:extLst>
                    </p:cNvPr>
                    <p:cNvSpPr/>
                    <p:nvPr/>
                  </p:nvSpPr>
                  <p:spPr>
                    <a:xfrm>
                      <a:off x="5371845" y="213966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err="1">
                          <a:solidFill>
                            <a:schemeClr val="tx1"/>
                          </a:solidFill>
                          <a:ea typeface="Lucida Grande"/>
                          <a:cs typeface="Lucida Grande"/>
                        </a:rPr>
                        <a:t>γ</a:t>
                      </a:r>
                      <a:endParaRPr lang="en-US" sz="2600" dirty="0">
                        <a:solidFill>
                          <a:schemeClr val="tx1"/>
                        </a:solidFill>
                        <a:cs typeface="Cambria Math"/>
                      </a:endParaRPr>
                    </a:p>
                  </p:txBody>
                </p:sp>
              </p:grpSp>
              <p:sp>
                <p:nvSpPr>
                  <p:cNvPr id="22" name="Rectangle 21">
                    <a:extLst>
                      <a:ext uri="{FF2B5EF4-FFF2-40B4-BE49-F238E27FC236}">
                        <a16:creationId xmlns:a16="http://schemas.microsoft.com/office/drawing/2014/main" id="{9F000514-3CBA-373D-2EEB-DC61E7FE2FBB}"/>
                      </a:ext>
                    </a:extLst>
                  </p:cNvPr>
                  <p:cNvSpPr/>
                  <p:nvPr/>
                </p:nvSpPr>
                <p:spPr>
                  <a:xfrm>
                    <a:off x="4032088" y="2156942"/>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endParaRPr lang="en-US" sz="2600" dirty="0">
                      <a:solidFill>
                        <a:schemeClr val="tx1"/>
                      </a:solidFill>
                      <a:cs typeface="Cambria Math"/>
                    </a:endParaRPr>
                  </a:p>
                </p:txBody>
              </p:sp>
            </p:grpSp>
            <p:cxnSp>
              <p:nvCxnSpPr>
                <p:cNvPr id="17" name="Straight Arrow Connector 16">
                  <a:extLst>
                    <a:ext uri="{FF2B5EF4-FFF2-40B4-BE49-F238E27FC236}">
                      <a16:creationId xmlns:a16="http://schemas.microsoft.com/office/drawing/2014/main" id="{F7FE9B15-9A69-36A7-4287-40C7A1EE6706}"/>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97788955-A0F5-A527-8613-95DAFE46D76D}"/>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2F977B0-5CA3-0F77-E27C-F7C1243B76FF}"/>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p>
              <a:p>
                <a:pPr algn="ctr"/>
                <a:r>
                  <a:rPr lang="en-US" sz="1600" dirty="0">
                    <a:cs typeface="Cambria Math"/>
                  </a:rPr>
                  <a:t>Infectious</a:t>
                </a:r>
                <a:endParaRPr lang="en-US" sz="1600" dirty="0">
                  <a:cs typeface="Times New Roman"/>
                </a:endParaRPr>
              </a:p>
            </p:txBody>
          </p:sp>
          <p:sp>
            <p:nvSpPr>
              <p:cNvPr id="14" name="Rectangle 13">
                <a:extLst>
                  <a:ext uri="{FF2B5EF4-FFF2-40B4-BE49-F238E27FC236}">
                    <a16:creationId xmlns:a16="http://schemas.microsoft.com/office/drawing/2014/main" id="{10675900-EDBA-2C5C-FBF9-E720DFD44A88}"/>
                  </a:ext>
                </a:extLst>
              </p:cNvPr>
              <p:cNvSpPr/>
              <p:nvPr/>
            </p:nvSpPr>
            <p:spPr>
              <a:xfrm>
                <a:off x="6276817" y="2220287"/>
                <a:ext cx="1177178" cy="1224181"/>
              </a:xfrm>
              <a:prstGeom prst="rect">
                <a:avLst/>
              </a:prstGeom>
              <a:solidFill>
                <a:srgbClr val="47B9FD"/>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p>
              <a:p>
                <a:pPr algn="ctr"/>
                <a:r>
                  <a:rPr lang="en-US" sz="1600" dirty="0">
                    <a:cs typeface="Cambria Math"/>
                  </a:rPr>
                  <a:t>Recovered</a:t>
                </a:r>
                <a:endParaRPr lang="en-US" sz="1600" dirty="0">
                  <a:cs typeface="Times New Roman"/>
                </a:endParaRPr>
              </a:p>
            </p:txBody>
          </p:sp>
        </p:grpSp>
        <p:cxnSp>
          <p:nvCxnSpPr>
            <p:cNvPr id="25" name="Curved Connector 24">
              <a:extLst>
                <a:ext uri="{FF2B5EF4-FFF2-40B4-BE49-F238E27FC236}">
                  <a16:creationId xmlns:a16="http://schemas.microsoft.com/office/drawing/2014/main" id="{8B67321D-A1FD-F190-BF68-302A23CA9E98}"/>
                </a:ext>
              </a:extLst>
            </p:cNvPr>
            <p:cNvCxnSpPr>
              <a:cxnSpLocks/>
            </p:cNvCxnSpPr>
            <p:nvPr/>
          </p:nvCxnSpPr>
          <p:spPr>
            <a:xfrm rot="5400000" flipH="1">
              <a:off x="5442537" y="2378257"/>
              <a:ext cx="523979" cy="834952"/>
            </a:xfrm>
            <a:prstGeom prst="curvedConnector4">
              <a:avLst>
                <a:gd name="adj1" fmla="val -43628"/>
                <a:gd name="adj2" fmla="val 9579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832C6D9-4345-BB74-C751-4A707DF9B013}"/>
                </a:ext>
              </a:extLst>
            </p:cNvPr>
            <p:cNvCxnSpPr/>
            <p:nvPr/>
          </p:nvCxnSpPr>
          <p:spPr>
            <a:xfrm flipV="1">
              <a:off x="4321643" y="1304873"/>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1A8A1FCD-4CA1-1E37-AE8C-FF685D3293EE}"/>
                </a:ext>
              </a:extLst>
            </p:cNvPr>
            <p:cNvCxnSpPr/>
            <p:nvPr/>
          </p:nvCxnSpPr>
          <p:spPr>
            <a:xfrm flipV="1">
              <a:off x="6018656"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CBF2FF7D-3E81-1CEC-8D00-3DBC7D166DAB}"/>
                </a:ext>
              </a:extLst>
            </p:cNvPr>
            <p:cNvCxnSpPr/>
            <p:nvPr/>
          </p:nvCxnSpPr>
          <p:spPr>
            <a:xfrm flipV="1">
              <a:off x="7548443" y="1276235"/>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335D6FF4-C87C-809D-3BC8-B5BDB525C8CD}"/>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6" name="Rectangle 5">
              <a:extLst>
                <a:ext uri="{FF2B5EF4-FFF2-40B4-BE49-F238E27FC236}">
                  <a16:creationId xmlns:a16="http://schemas.microsoft.com/office/drawing/2014/main" id="{B831EC4B-6916-BB86-1388-28BCF18DCF70}"/>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b="1" dirty="0">
                  <a:solidFill>
                    <a:schemeClr val="tx1"/>
                  </a:solidFill>
                  <a:highlight>
                    <a:srgbClr val="FFFF00"/>
                  </a:highlight>
                  <a:cs typeface="Cambria Math"/>
                </a:rPr>
                <a:t>b</a:t>
              </a:r>
            </a:p>
          </p:txBody>
        </p:sp>
        <p:sp>
          <p:nvSpPr>
            <p:cNvPr id="36" name="Rectangle 35">
              <a:extLst>
                <a:ext uri="{FF2B5EF4-FFF2-40B4-BE49-F238E27FC236}">
                  <a16:creationId xmlns:a16="http://schemas.microsoft.com/office/drawing/2014/main" id="{2421E67A-CD08-6559-4674-22BC808F4694}"/>
                </a:ext>
              </a:extLst>
            </p:cNvPr>
            <p:cNvSpPr/>
            <p:nvPr/>
          </p:nvSpPr>
          <p:spPr>
            <a:xfrm>
              <a:off x="3916390" y="1032733"/>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7" name="Rectangle 36">
              <a:extLst>
                <a:ext uri="{FF2B5EF4-FFF2-40B4-BE49-F238E27FC236}">
                  <a16:creationId xmlns:a16="http://schemas.microsoft.com/office/drawing/2014/main" id="{E5B64D6F-CFA2-3BCB-E93F-E8342D65724D}"/>
                </a:ext>
              </a:extLst>
            </p:cNvPr>
            <p:cNvSpPr/>
            <p:nvPr/>
          </p:nvSpPr>
          <p:spPr>
            <a:xfrm>
              <a:off x="5584478" y="1032733"/>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sp>
          <p:nvSpPr>
            <p:cNvPr id="38" name="Rectangle 37">
              <a:extLst>
                <a:ext uri="{FF2B5EF4-FFF2-40B4-BE49-F238E27FC236}">
                  <a16:creationId xmlns:a16="http://schemas.microsoft.com/office/drawing/2014/main" id="{01CF4219-322E-3A02-3AE3-95C923032F86}"/>
                </a:ext>
              </a:extLst>
            </p:cNvPr>
            <p:cNvSpPr/>
            <p:nvPr/>
          </p:nvSpPr>
          <p:spPr>
            <a:xfrm>
              <a:off x="7164207" y="952481"/>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b="1" dirty="0">
                  <a:solidFill>
                    <a:schemeClr val="tx1"/>
                  </a:solidFill>
                  <a:highlight>
                    <a:srgbClr val="FFFF00"/>
                  </a:highlight>
                  <a:sym typeface="Symbol" pitchFamily="2" charset="2"/>
                </a:rPr>
                <a:t></a:t>
              </a:r>
              <a:endParaRPr lang="en-US" sz="2400" b="1" dirty="0">
                <a:solidFill>
                  <a:schemeClr val="tx1"/>
                </a:solidFill>
                <a:highlight>
                  <a:srgbClr val="FFFF00"/>
                </a:highlight>
                <a:cs typeface="Cambria Math"/>
              </a:endParaRPr>
            </a:p>
          </p:txBody>
        </p:sp>
      </p:grpSp>
      <p:sp>
        <p:nvSpPr>
          <p:cNvPr id="39" name="Rectangle 38">
            <a:extLst>
              <a:ext uri="{FF2B5EF4-FFF2-40B4-BE49-F238E27FC236}">
                <a16:creationId xmlns:a16="http://schemas.microsoft.com/office/drawing/2014/main" id="{E7BCAE1F-02C9-AA59-3BDB-5E41AF6CD3F5}"/>
              </a:ext>
            </a:extLst>
          </p:cNvPr>
          <p:cNvSpPr/>
          <p:nvPr/>
        </p:nvSpPr>
        <p:spPr>
          <a:xfrm>
            <a:off x="102685" y="5657671"/>
            <a:ext cx="2193215" cy="1200329"/>
          </a:xfrm>
          <a:prstGeom prst="rect">
            <a:avLst/>
          </a:prstGeom>
        </p:spPr>
        <p:txBody>
          <a:bodyPr wrap="square">
            <a:spAutoFit/>
          </a:bodyPr>
          <a:lstStyle/>
          <a:p>
            <a:r>
              <a:rPr lang="en-US" b="1" dirty="0">
                <a:highlight>
                  <a:srgbClr val="FFFF00"/>
                </a:highlight>
                <a:cs typeface="Cambria Math"/>
              </a:rPr>
              <a:t>b = birth rate</a:t>
            </a:r>
          </a:p>
          <a:p>
            <a:r>
              <a:rPr lang="en-GB" b="1" dirty="0">
                <a:highlight>
                  <a:srgbClr val="FFFF00"/>
                </a:highlight>
                <a:sym typeface="Symbol" pitchFamily="2" charset="2"/>
              </a:rPr>
              <a:t></a:t>
            </a:r>
            <a:r>
              <a:rPr lang="en-US" b="1" dirty="0">
                <a:highlight>
                  <a:srgbClr val="FFFF00"/>
                </a:highlight>
                <a:sym typeface="Symbol" pitchFamily="2" charset="2"/>
              </a:rPr>
              <a:t> = death rate</a:t>
            </a:r>
            <a:endParaRPr lang="en-US" b="1" dirty="0">
              <a:highlight>
                <a:srgbClr val="FFFF00"/>
              </a:highlight>
              <a:ea typeface="Lucida Grande"/>
              <a:cs typeface="Lucida Grande"/>
            </a:endParaRPr>
          </a:p>
          <a:p>
            <a:r>
              <a:rPr lang="en-US" dirty="0">
                <a:ea typeface="Lucida Grande"/>
                <a:cs typeface="Lucida Grande"/>
              </a:rPr>
              <a:t>β </a:t>
            </a:r>
            <a:r>
              <a:rPr lang="en-US" dirty="0">
                <a:cs typeface="Cambria Math"/>
              </a:rPr>
              <a:t>= </a:t>
            </a:r>
            <a:r>
              <a:rPr lang="en-US" dirty="0">
                <a:cs typeface="Times New Roman"/>
              </a:rPr>
              <a:t>transmission rate</a:t>
            </a:r>
          </a:p>
          <a:p>
            <a:r>
              <a:rPr lang="en-US" dirty="0" err="1">
                <a:ea typeface="Lucida Grande"/>
                <a:cs typeface="Lucida Grande"/>
              </a:rPr>
              <a:t>γ</a:t>
            </a:r>
            <a:r>
              <a:rPr lang="en-US" dirty="0">
                <a:ea typeface="Lucida Grande"/>
                <a:cs typeface="Lucida Grande"/>
              </a:rPr>
              <a:t> = </a:t>
            </a:r>
            <a:r>
              <a:rPr lang="en-US" dirty="0">
                <a:ea typeface="Lucida Grande"/>
                <a:cs typeface="Times New Roman"/>
              </a:rPr>
              <a:t>recovery rate</a:t>
            </a:r>
          </a:p>
        </p:txBody>
      </p:sp>
      <p:pic>
        <p:nvPicPr>
          <p:cNvPr id="41" name="Picture 4" descr="Antibodies : Production, Structure, and Classes">
            <a:extLst>
              <a:ext uri="{FF2B5EF4-FFF2-40B4-BE49-F238E27FC236}">
                <a16:creationId xmlns:a16="http://schemas.microsoft.com/office/drawing/2014/main" id="{2CCC9058-50AC-DA6C-B61C-2DA55DD974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330" r="12941"/>
          <a:stretch/>
        </p:blipFill>
        <p:spPr bwMode="auto">
          <a:xfrm>
            <a:off x="10964279" y="3181409"/>
            <a:ext cx="288116" cy="263618"/>
          </a:xfrm>
          <a:prstGeom prst="flowChartManualOperation">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AD5D9D77-7997-7948-9070-54DB937680D6}"/>
                  </a:ext>
                </a:extLst>
              </p:cNvPr>
              <p:cNvSpPr/>
              <p:nvPr/>
            </p:nvSpPr>
            <p:spPr>
              <a:xfrm>
                <a:off x="-121181" y="1319456"/>
                <a:ext cx="5811228"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𝑏</m:t>
                      </m:r>
                      <m:r>
                        <a:rPr lang="en-US" sz="3200" b="1" i="1" dirty="0" smtClean="0">
                          <a:latin typeface="Cambria Math" panose="02040503050406030204" pitchFamily="18" charset="0"/>
                          <a:ea typeface="Cambria Math" panose="02040503050406030204" pitchFamily="18" charset="0"/>
                          <a:sym typeface="Symbol" pitchFamily="2" charset="2"/>
                        </a:rPr>
                        <m:t>(</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i="1" dirty="0">
                          <a:latin typeface="Cambria Math" panose="02040503050406030204" pitchFamily="18" charset="0"/>
                          <a:ea typeface="Cambria Math" panose="02040503050406030204" pitchFamily="18" charset="0"/>
                          <a:sym typeface="Symbol" pitchFamily="2" charset="2"/>
                        </a:rPr>
                        <m:t>+</m:t>
                      </m:r>
                      <m:r>
                        <a:rPr lang="en-US" sz="3200" b="1" i="1" dirty="0">
                          <a:solidFill>
                            <a:srgbClr val="0070C0"/>
                          </a:solidFill>
                          <a:latin typeface="Cambria Math" panose="02040503050406030204" pitchFamily="18" charset="0"/>
                          <a:ea typeface="Cambria Math" panose="02040503050406030204" pitchFamily="18" charset="0"/>
                          <a:sym typeface="Symbol" pitchFamily="2" charset="2"/>
                        </a:rPr>
                        <m:t>𝑹</m:t>
                      </m:r>
                      <m:r>
                        <a:rPr lang="en-US" sz="3200" b="0" i="1" dirty="0" smtClean="0">
                          <a:solidFill>
                            <a:srgbClr val="0070C0"/>
                          </a:solidFill>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0" dirty="0" smtClean="0">
                          <a:solidFill>
                            <a:schemeClr val="tx1"/>
                          </a:solidFill>
                          <a:latin typeface="Cambria Math" panose="02040503050406030204" pitchFamily="18" charset="0"/>
                          <a:ea typeface="Cambria Math" panose="02040503050406030204" pitchFamily="18" charset="0"/>
                          <a:sym typeface="Symbol" pitchFamily="2" charset="2"/>
                        </a:rPr>
                        <m:t>−</m:t>
                      </m:r>
                      <m:r>
                        <a:rPr lang="el-GR" sz="3200" b="0" i="1" dirty="0" smtClean="0">
                          <a:solidFill>
                            <a:schemeClr val="tx1"/>
                          </a:solidFill>
                          <a:latin typeface="Cambria Math" panose="02040503050406030204" pitchFamily="18" charset="0"/>
                          <a:ea typeface="Cambria Math" panose="02040503050406030204" pitchFamily="18" charset="0"/>
                          <a:sym typeface="Symbol" pitchFamily="2" charset="2"/>
                        </a:rPr>
                        <m:t>𝜇</m:t>
                      </m:r>
                      <m:r>
                        <a:rPr lang="en-US" sz="3200" b="1" i="1" dirty="0" smtClean="0">
                          <a:solidFill>
                            <a:schemeClr val="accent6"/>
                          </a:solidFill>
                          <a:latin typeface="Cambria Math" panose="02040503050406030204" pitchFamily="18" charset="0"/>
                          <a:ea typeface="Cambria Math" panose="02040503050406030204" pitchFamily="18" charset="0"/>
                          <a:sym typeface="Symbol" pitchFamily="2" charset="2"/>
                        </a:rPr>
                        <m:t>𝑺</m:t>
                      </m:r>
                    </m:oMath>
                  </m:oMathPara>
                </a14:m>
                <a:endParaRPr lang="en-US" sz="3200" b="1" i="1" dirty="0">
                  <a:ea typeface="Lucida Grande"/>
                  <a:cs typeface="Times New Roman"/>
                </a:endParaRPr>
              </a:p>
            </p:txBody>
          </p:sp>
        </mc:Choice>
        <mc:Fallback xmlns="">
          <p:sp>
            <p:nvSpPr>
              <p:cNvPr id="42" name="Rectangle 41">
                <a:extLst>
                  <a:ext uri="{FF2B5EF4-FFF2-40B4-BE49-F238E27FC236}">
                    <a16:creationId xmlns:a16="http://schemas.microsoft.com/office/drawing/2014/main" id="{AD5D9D77-7997-7948-9070-54DB937680D6}"/>
                  </a:ext>
                </a:extLst>
              </p:cNvPr>
              <p:cNvSpPr>
                <a:spLocks noRot="1" noChangeAspect="1" noMove="1" noResize="1" noEditPoints="1" noAdjustHandles="1" noChangeArrowheads="1" noChangeShapeType="1" noTextEdit="1"/>
              </p:cNvSpPr>
              <p:nvPr/>
            </p:nvSpPr>
            <p:spPr>
              <a:xfrm>
                <a:off x="-121181" y="1319456"/>
                <a:ext cx="5811228" cy="1027333"/>
              </a:xfrm>
              <a:prstGeom prst="rect">
                <a:avLst/>
              </a:prstGeom>
              <a:blipFill>
                <a:blip r:embed="rId11"/>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B96E4023-E5DC-B1B3-2F93-C9775CA990EA}"/>
                  </a:ext>
                </a:extLst>
              </p:cNvPr>
              <p:cNvSpPr/>
              <p:nvPr/>
            </p:nvSpPr>
            <p:spPr>
              <a:xfrm>
                <a:off x="-551506" y="2379889"/>
                <a:ext cx="4861143"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𝛽</m:t>
                      </m:r>
                      <m:r>
                        <a:rPr lang="en-US" sz="3200" b="1" i="1" dirty="0">
                          <a:solidFill>
                            <a:schemeClr val="accent6"/>
                          </a:solidFill>
                          <a:latin typeface="Cambria Math" panose="02040503050406030204" pitchFamily="18" charset="0"/>
                          <a:ea typeface="Cambria Math" panose="02040503050406030204" pitchFamily="18" charset="0"/>
                          <a:sym typeface="Symbol" pitchFamily="2" charset="2"/>
                        </a:rPr>
                        <m:t>𝑺</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oMath>
                  </m:oMathPara>
                </a14:m>
                <a:endParaRPr lang="en-US" sz="3200" b="1" dirty="0">
                  <a:ea typeface="Lucida Grande"/>
                  <a:cs typeface="Times New Roman"/>
                </a:endParaRPr>
              </a:p>
            </p:txBody>
          </p:sp>
        </mc:Choice>
        <mc:Fallback xmlns="">
          <p:sp>
            <p:nvSpPr>
              <p:cNvPr id="43" name="Rectangle 42">
                <a:extLst>
                  <a:ext uri="{FF2B5EF4-FFF2-40B4-BE49-F238E27FC236}">
                    <a16:creationId xmlns:a16="http://schemas.microsoft.com/office/drawing/2014/main" id="{B96E4023-E5DC-B1B3-2F93-C9775CA990EA}"/>
                  </a:ext>
                </a:extLst>
              </p:cNvPr>
              <p:cNvSpPr>
                <a:spLocks noRot="1" noChangeAspect="1" noMove="1" noResize="1" noEditPoints="1" noAdjustHandles="1" noChangeArrowheads="1" noChangeShapeType="1" noTextEdit="1"/>
              </p:cNvSpPr>
              <p:nvPr/>
            </p:nvSpPr>
            <p:spPr>
              <a:xfrm>
                <a:off x="-551506" y="2379889"/>
                <a:ext cx="4861143" cy="1027333"/>
              </a:xfrm>
              <a:prstGeom prst="rect">
                <a:avLst/>
              </a:prstGeom>
              <a:blipFill>
                <a:blip r:embed="rId12"/>
                <a:stretch>
                  <a:fillRect b="-85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D887D47-A423-2D9E-09E4-146143629C16}"/>
                  </a:ext>
                </a:extLst>
              </p:cNvPr>
              <p:cNvSpPr/>
              <p:nvPr/>
            </p:nvSpPr>
            <p:spPr>
              <a:xfrm>
                <a:off x="-121181" y="3396440"/>
                <a:ext cx="3081636" cy="10273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3200" i="1" dirty="0" smtClean="0">
                              <a:latin typeface="Cambria Math" panose="02040503050406030204" pitchFamily="18" charset="0"/>
                              <a:ea typeface="Cambria Math" panose="02040503050406030204" pitchFamily="18" charset="0"/>
                              <a:sym typeface="Symbol" pitchFamily="2" charset="2"/>
                            </a:rPr>
                          </m:ctrlPr>
                        </m:fPr>
                        <m:num>
                          <m:r>
                            <a:rPr lang="en-US" sz="3200" b="0" i="1" dirty="0" smtClean="0">
                              <a:latin typeface="Cambria Math" panose="02040503050406030204" pitchFamily="18" charset="0"/>
                              <a:ea typeface="Cambria Math" panose="02040503050406030204" pitchFamily="18" charset="0"/>
                              <a:sym typeface="Symbol" pitchFamily="2" charset="2"/>
                            </a:rPr>
                            <m:t>𝑑</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num>
                        <m:den>
                          <m:r>
                            <a:rPr lang="en-US" sz="3200" b="0" i="1" dirty="0" smtClean="0">
                              <a:latin typeface="Cambria Math" panose="02040503050406030204" pitchFamily="18" charset="0"/>
                              <a:ea typeface="Cambria Math" panose="02040503050406030204" pitchFamily="18" charset="0"/>
                              <a:sym typeface="Symbol" pitchFamily="2" charset="2"/>
                            </a:rPr>
                            <m:t>𝑑𝑡</m:t>
                          </m:r>
                        </m:den>
                      </m:f>
                      <m:r>
                        <a:rPr lang="en-US" sz="3200" b="0" i="1" dirty="0" smtClean="0">
                          <a:latin typeface="Cambria Math" panose="02040503050406030204" pitchFamily="18" charset="0"/>
                          <a:ea typeface="Cambria Math" panose="02040503050406030204" pitchFamily="18" charset="0"/>
                          <a:sym typeface="Symbol" pitchFamily="2" charset="2"/>
                        </a:rPr>
                        <m:t>=</m:t>
                      </m:r>
                      <m:r>
                        <a:rPr lang="en-US" sz="3200" b="0" i="1" dirty="0" smtClean="0">
                          <a:latin typeface="Cambria Math" panose="02040503050406030204" pitchFamily="18" charset="0"/>
                          <a:ea typeface="Cambria Math" panose="02040503050406030204" pitchFamily="18" charset="0"/>
                          <a:sym typeface="Symbol" pitchFamily="2" charset="2"/>
                        </a:rPr>
                        <m:t>𝛾</m:t>
                      </m:r>
                      <m:r>
                        <a:rPr lang="en-US" sz="3200" b="1" i="1" dirty="0">
                          <a:solidFill>
                            <a:srgbClr val="FF0000"/>
                          </a:solidFill>
                          <a:latin typeface="Cambria Math" panose="02040503050406030204" pitchFamily="18" charset="0"/>
                          <a:ea typeface="Cambria Math" panose="02040503050406030204" pitchFamily="18" charset="0"/>
                          <a:sym typeface="Symbol" pitchFamily="2" charset="2"/>
                        </a:rPr>
                        <m:t>𝑰</m:t>
                      </m:r>
                      <m:r>
                        <a:rPr lang="en-US" sz="3200" dirty="0">
                          <a:latin typeface="Cambria Math" panose="02040503050406030204" pitchFamily="18" charset="0"/>
                          <a:ea typeface="Cambria Math" panose="02040503050406030204" pitchFamily="18" charset="0"/>
                          <a:sym typeface="Symbol" pitchFamily="2" charset="2"/>
                        </a:rPr>
                        <m:t>−</m:t>
                      </m:r>
                      <m:r>
                        <a:rPr lang="el-GR" sz="3200" i="1" dirty="0">
                          <a:latin typeface="Cambria Math" panose="02040503050406030204" pitchFamily="18" charset="0"/>
                          <a:ea typeface="Cambria Math" panose="02040503050406030204" pitchFamily="18" charset="0"/>
                          <a:sym typeface="Symbol" pitchFamily="2" charset="2"/>
                        </a:rPr>
                        <m:t>𝜇</m:t>
                      </m:r>
                      <m:r>
                        <a:rPr lang="en-US" sz="3200" b="1" i="1" dirty="0" smtClean="0">
                          <a:solidFill>
                            <a:srgbClr val="0070C0"/>
                          </a:solidFill>
                          <a:latin typeface="Cambria Math" panose="02040503050406030204" pitchFamily="18" charset="0"/>
                          <a:ea typeface="Cambria Math" panose="02040503050406030204" pitchFamily="18" charset="0"/>
                          <a:sym typeface="Symbol" pitchFamily="2" charset="2"/>
                        </a:rPr>
                        <m:t>𝑹</m:t>
                      </m:r>
                    </m:oMath>
                  </m:oMathPara>
                </a14:m>
                <a:endParaRPr lang="en-US" sz="3200" b="1" dirty="0">
                  <a:ea typeface="Lucida Grande"/>
                  <a:cs typeface="Times New Roman"/>
                </a:endParaRPr>
              </a:p>
            </p:txBody>
          </p:sp>
        </mc:Choice>
        <mc:Fallback xmlns="">
          <p:sp>
            <p:nvSpPr>
              <p:cNvPr id="44" name="Rectangle 43">
                <a:extLst>
                  <a:ext uri="{FF2B5EF4-FFF2-40B4-BE49-F238E27FC236}">
                    <a16:creationId xmlns:a16="http://schemas.microsoft.com/office/drawing/2014/main" id="{2D887D47-A423-2D9E-09E4-146143629C16}"/>
                  </a:ext>
                </a:extLst>
              </p:cNvPr>
              <p:cNvSpPr>
                <a:spLocks noRot="1" noChangeAspect="1" noMove="1" noResize="1" noEditPoints="1" noAdjustHandles="1" noChangeArrowheads="1" noChangeShapeType="1" noTextEdit="1"/>
              </p:cNvSpPr>
              <p:nvPr/>
            </p:nvSpPr>
            <p:spPr>
              <a:xfrm>
                <a:off x="-121181" y="3396440"/>
                <a:ext cx="3081636" cy="1027333"/>
              </a:xfrm>
              <a:prstGeom prst="rect">
                <a:avLst/>
              </a:prstGeom>
              <a:blipFill>
                <a:blip r:embed="rId13"/>
                <a:stretch>
                  <a:fillRect b="-853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0D852EC-3D2D-F6A0-BD7A-377F3952A56F}"/>
              </a:ext>
            </a:extLst>
          </p:cNvPr>
          <p:cNvPicPr>
            <a:picLocks noChangeAspect="1"/>
          </p:cNvPicPr>
          <p:nvPr/>
        </p:nvPicPr>
        <p:blipFill>
          <a:blip r:embed="rId14"/>
          <a:stretch>
            <a:fillRect/>
          </a:stretch>
        </p:blipFill>
        <p:spPr>
          <a:xfrm>
            <a:off x="7461832" y="3910107"/>
            <a:ext cx="3971646" cy="2978735"/>
          </a:xfrm>
          <a:prstGeom prst="rect">
            <a:avLst/>
          </a:prstGeom>
        </p:spPr>
      </p:pic>
    </p:spTree>
    <p:extLst>
      <p:ext uri="{BB962C8B-B14F-4D97-AF65-F5344CB8AC3E}">
        <p14:creationId xmlns:p14="http://schemas.microsoft.com/office/powerpoint/2010/main" val="1092286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6783</TotalTime>
  <Words>8968</Words>
  <Application>Microsoft Macintosh PowerPoint</Application>
  <PresentationFormat>Widescreen</PresentationFormat>
  <Paragraphs>1330</Paragraphs>
  <Slides>120</Slides>
  <Notes>120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120</vt:i4>
      </vt:variant>
    </vt:vector>
  </HeadingPairs>
  <TitlesOfParts>
    <vt:vector size="132" baseType="lpstr">
      <vt:lpstr>Arial</vt:lpstr>
      <vt:lpstr>Calibri</vt:lpstr>
      <vt:lpstr>Calibri Light</vt:lpstr>
      <vt:lpstr>Cambria</vt:lpstr>
      <vt:lpstr>Cambria Math</vt:lpstr>
      <vt:lpstr>Corbel</vt:lpstr>
      <vt:lpstr>Franklin Gothic Medium</vt:lpstr>
      <vt:lpstr>Lucida Grande</vt:lpstr>
      <vt:lpstr>Symbol</vt:lpstr>
      <vt:lpstr>Times New Roman</vt:lpstr>
      <vt:lpstr>Office Theme</vt:lpstr>
      <vt:lpstr>Equation</vt:lpstr>
      <vt:lpstr>PowerPoint Presentation</vt:lpstr>
      <vt:lpstr>PowerPoint Presentation</vt:lpstr>
      <vt:lpstr>PowerPoint Presentation</vt:lpstr>
      <vt:lpstr>Fundamentals of Ecology</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Let’s recap a 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Species can interact in several distinct ways.</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Each box is a distinct population!  When we model these populations, everyone in the box is considered the same.  In a continuous time model (ODE), each box would get its own differential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December 16, 2022 E2M2.org </vt:lpstr>
      <vt:lpstr>PowerPoint Presentation</vt:lpstr>
      <vt:lpstr>Parasites and Pathogens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Parasites and pathogens have also shaped human history.</vt:lpstr>
      <vt:lpstr>PowerPoint Presentation</vt:lpstr>
      <vt:lpstr>PowerPoint Presentation</vt:lpstr>
      <vt:lpstr>PowerPoint Presentation</vt:lpstr>
      <vt:lpstr>Epidemiology vs. Disease Ecology</vt:lpstr>
      <vt:lpstr>Epidemiology vs. Disease Ecology</vt:lpstr>
      <vt:lpstr>Epidemiology vs. Disease Ecology</vt:lpstr>
      <vt:lpstr>Epidemiology vs. Disease Ecology</vt:lpstr>
      <vt:lpstr>Epidemiology vs. Disease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Public health interventions can be employed to reduce both R0 and RE</vt:lpstr>
      <vt:lpstr>Public health interventions can be employed to reduce both R0 and 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81</cp:revision>
  <dcterms:created xsi:type="dcterms:W3CDTF">2023-01-31T15:30:55Z</dcterms:created>
  <dcterms:modified xsi:type="dcterms:W3CDTF">2024-02-20T19:07:45Z</dcterms:modified>
</cp:coreProperties>
</file>